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2"/>
  </p:notesMasterIdLst>
  <p:handoutMasterIdLst>
    <p:handoutMasterId r:id="rId23"/>
  </p:handoutMasterIdLst>
  <p:sldIdLst>
    <p:sldId id="256" r:id="rId5"/>
    <p:sldId id="493" r:id="rId6"/>
    <p:sldId id="258" r:id="rId7"/>
    <p:sldId id="460" r:id="rId8"/>
    <p:sldId id="481" r:id="rId9"/>
    <p:sldId id="462" r:id="rId10"/>
    <p:sldId id="482" r:id="rId11"/>
    <p:sldId id="483" r:id="rId12"/>
    <p:sldId id="484" r:id="rId13"/>
    <p:sldId id="485" r:id="rId14"/>
    <p:sldId id="486" r:id="rId15"/>
    <p:sldId id="487" r:id="rId16"/>
    <p:sldId id="488" r:id="rId17"/>
    <p:sldId id="489" r:id="rId18"/>
    <p:sldId id="490" r:id="rId19"/>
    <p:sldId id="491" r:id="rId20"/>
    <p:sldId id="492" r:id="rId21"/>
  </p:sldIdLst>
  <p:sldSz cx="9144000" cy="6858000" type="screen4x3"/>
  <p:notesSz cx="9928225" cy="6797675"/>
  <p:custDataLst>
    <p:tags r:id="rId2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54" autoAdjust="0"/>
    <p:restoredTop sz="94646" autoAdjust="0"/>
  </p:normalViewPr>
  <p:slideViewPr>
    <p:cSldViewPr>
      <p:cViewPr varScale="1">
        <p:scale>
          <a:sx n="74" d="100"/>
          <a:sy n="74" d="100"/>
        </p:scale>
        <p:origin x="1380"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05/10/2016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10/5/2016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3213205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974897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0280460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6018422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519033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9652766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045883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5525669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579391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37175140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88880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41570876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2258848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157066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503445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6993622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5060040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6.xml"/><Relationship Id="rId3" Type="http://schemas.openxmlformats.org/officeDocument/2006/relationships/slide" Target="../slides/slide3.xml"/><Relationship Id="rId7" Type="http://schemas.openxmlformats.org/officeDocument/2006/relationships/image" Target="../media/image2.jpeg"/><Relationship Id="rId2" Type="http://schemas.openxmlformats.org/officeDocument/2006/relationships/slide" Target="../slides/slide6.xml"/><Relationship Id="rId1" Type="http://schemas.openxmlformats.org/officeDocument/2006/relationships/slideMaster" Target="../slideMasters/slideMaster1.xml"/><Relationship Id="rId6" Type="http://schemas.openxmlformats.org/officeDocument/2006/relationships/slide" Target="../slides/slide14.xml"/><Relationship Id="rId5" Type="http://schemas.openxmlformats.org/officeDocument/2006/relationships/slide" Target="../slides/slide5.xml"/><Relationship Id="rId4" Type="http://schemas.openxmlformats.org/officeDocument/2006/relationships/slide" Target="../slides/slide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587818"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4.3.1</a:t>
            </a:r>
            <a:endParaRPr lang="en-GB"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6" y="692696"/>
            <a:ext cx="1380276"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latin typeface="Arial" panose="020B0604020202020204" pitchFamily="34" charset="0"/>
                <a:cs typeface="Arial" panose="020B0604020202020204" pitchFamily="34" charset="0"/>
              </a:rPr>
              <a:t>Scenario</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3173873"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4.3.2</a:t>
            </a:r>
            <a:endParaRPr lang="en-GB" b="1" dirty="0">
              <a:latin typeface="Arial" panose="020B0604020202020204" pitchFamily="34" charset="0"/>
              <a:cs typeface="Arial" panose="020B0604020202020204" pitchFamily="34" charset="0"/>
            </a:endParaRPr>
          </a:p>
        </p:txBody>
      </p:sp>
      <p:sp>
        <p:nvSpPr>
          <p:cNvPr id="8" name="Round Same Side Corner Rectangle 7">
            <a:hlinkClick r:id="rId5" action="ppaction://hlinksldjump"/>
          </p:cNvPr>
          <p:cNvSpPr/>
          <p:nvPr/>
        </p:nvSpPr>
        <p:spPr>
          <a:xfrm>
            <a:off x="1665711"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Glossary</a:t>
            </a:r>
            <a:endParaRPr lang="en-GB" sz="2000" b="1" dirty="0">
              <a:latin typeface="Arial" panose="020B0604020202020204" pitchFamily="34" charset="0"/>
              <a:cs typeface="Arial" panose="020B0604020202020204" pitchFamily="34" charset="0"/>
            </a:endParaRPr>
          </a:p>
        </p:txBody>
      </p:sp>
      <p:sp>
        <p:nvSpPr>
          <p:cNvPr id="11" name="Round Same Side Corner Rectangle 10">
            <a:hlinkClick r:id="rId6" action="ppaction://hlinksldjump"/>
          </p:cNvPr>
          <p:cNvSpPr/>
          <p:nvPr/>
        </p:nvSpPr>
        <p:spPr>
          <a:xfrm>
            <a:off x="3759928"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4.3.3</a:t>
            </a:r>
            <a:endParaRPr lang="en-GB"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7"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14" name="Round Same Side Corner Rectangle 13">
            <a:hlinkClick r:id="rId8" action="ppaction://hlinksldjump"/>
          </p:cNvPr>
          <p:cNvSpPr/>
          <p:nvPr userDrawn="1"/>
        </p:nvSpPr>
        <p:spPr>
          <a:xfrm>
            <a:off x="4343400" y="692696"/>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 Question</a:t>
            </a:r>
            <a:endParaRPr lang="en-GB" sz="2000"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5"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 id="2147483713" r:id="rId3"/>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slide" Target="slide6.xml"/><Relationship Id="rId7"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3.jpeg"/><Relationship Id="rId5" Type="http://schemas.microsoft.com/office/2007/relationships/hdphoto" Target="../media/hdphoto1.wdp"/><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slide" Target="slide6.xml"/><Relationship Id="rId7"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gif"/></Relationships>
</file>

<file path=ppt/slides/_rels/slide15.xml.rels><?xml version="1.0" encoding="UTF-8" standalone="yes"?>
<Relationships xmlns="http://schemas.openxmlformats.org/package/2006/relationships"><Relationship Id="rId3" Type="http://schemas.openxmlformats.org/officeDocument/2006/relationships/slide" Target="slide6.xml"/><Relationship Id="rId7"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hyperlink" Target="iGCSE%20-%201.1.1%20-%20Busienss%20Activity%20-%20Revision%20Questions.doc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iGCSE%20-%201.1.1%20-%20Busienss%20Activity%20-%20Revision%20Questions.docx"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slide" Target="slide6.xml"/><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5.png"/><Relationship Id="rId5" Type="http://schemas.openxmlformats.org/officeDocument/2006/relationships/image" Target="../media/image7.jpeg"/><Relationship Id="rId10" Type="http://schemas.openxmlformats.org/officeDocument/2006/relationships/image" Target="../media/image4.png"/><Relationship Id="rId4" Type="http://schemas.openxmlformats.org/officeDocument/2006/relationships/image" Target="../media/image6.png"/><Relationship Id="rId9"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5826276"/>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4.3 - Achieving Quality </a:t>
            </a:r>
            <a:r>
              <a:rPr lang="en-GB"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Production</a:t>
            </a:r>
            <a:endParaRPr lang="en-GB"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4.3.2 – Quality Assurance</a:t>
            </a:r>
            <a:endParaRPr lang="en-GB" sz="3600" b="1" dirty="0" smtClean="0"/>
          </a:p>
        </p:txBody>
      </p:sp>
      <p:sp>
        <p:nvSpPr>
          <p:cNvPr id="6" name="Round Same Side Corner Rectangle 5">
            <a:hlinkClick r:id="rId3" action="ppaction://hlinksldjump"/>
          </p:cNvPr>
          <p:cNvSpPr/>
          <p:nvPr/>
        </p:nvSpPr>
        <p:spPr>
          <a:xfrm>
            <a:off x="5638800" y="685800"/>
            <a:ext cx="6858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237</a:t>
            </a:r>
            <a:endParaRPr lang="en-GB" sz="1000" b="1" dirty="0">
              <a:latin typeface="Arial" panose="020B0604020202020204" pitchFamily="34" charset="0"/>
              <a:cs typeface="Arial" panose="020B0604020202020204" pitchFamily="34" charset="0"/>
            </a:endParaRPr>
          </a:p>
        </p:txBody>
      </p:sp>
      <p:sp>
        <p:nvSpPr>
          <p:cNvPr id="10" name="Rectangle 9"/>
          <p:cNvSpPr/>
          <p:nvPr/>
        </p:nvSpPr>
        <p:spPr>
          <a:xfrm>
            <a:off x="304800" y="1143000"/>
            <a:ext cx="6663284" cy="5373779"/>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GB" sz="1560" dirty="0" smtClean="0"/>
              <a:t>This takes a slightly different approach to quality. The business will make sure quality standards are set and then it will apply these quality standards throughout the business.</a:t>
            </a:r>
          </a:p>
          <a:p>
            <a:pPr marL="269875" indent="-269875">
              <a:spcAft>
                <a:spcPts val="0"/>
              </a:spcAft>
              <a:buClr>
                <a:srgbClr val="00B050"/>
              </a:buClr>
              <a:buFont typeface="Wingdings 3" pitchFamily="18" charset="2"/>
              <a:buChar char=""/>
            </a:pPr>
            <a:r>
              <a:rPr lang="en-GB" sz="1560" dirty="0" smtClean="0"/>
              <a:t>The purpose of quality assurance is the make sure that the customer is satisfied, with the aim of achieving greater sales, increased added value and increased profits. </a:t>
            </a:r>
          </a:p>
          <a:p>
            <a:pPr marL="269875" indent="-269875">
              <a:spcAft>
                <a:spcPts val="0"/>
              </a:spcAft>
              <a:buClr>
                <a:srgbClr val="00B050"/>
              </a:buClr>
              <a:buFont typeface="Wingdings 3" pitchFamily="18" charset="2"/>
              <a:buChar char=""/>
            </a:pPr>
            <a:r>
              <a:rPr lang="en-US" sz="1560" dirty="0" smtClean="0"/>
              <a:t>To implement a </a:t>
            </a:r>
            <a:r>
              <a:rPr lang="en-US" sz="1560" b="1" dirty="0" smtClean="0">
                <a:solidFill>
                  <a:srgbClr val="FF0000"/>
                </a:solidFill>
              </a:rPr>
              <a:t>quality assurance</a:t>
            </a:r>
            <a:r>
              <a:rPr lang="en-US" sz="1560" dirty="0" smtClean="0"/>
              <a:t> system, several aspects of production must be included. Attention must be paid to the design of the product, the components and materials used, delivery schedules, after sales service and quality control procedures. The staff must support the use of this system or it will not be effective.</a:t>
            </a:r>
          </a:p>
          <a:p>
            <a:pPr marL="269875" indent="-269875">
              <a:spcAft>
                <a:spcPts val="0"/>
              </a:spcAft>
              <a:buClr>
                <a:srgbClr val="00B050"/>
              </a:buClr>
              <a:buFont typeface="Wingdings 3" pitchFamily="18" charset="2"/>
              <a:buChar char=""/>
            </a:pPr>
            <a:r>
              <a:rPr lang="en-US" sz="1560" b="1" dirty="0" smtClean="0"/>
              <a:t>Advantages</a:t>
            </a:r>
            <a:r>
              <a:rPr lang="en-US" sz="1560" dirty="0" smtClean="0"/>
              <a:t> include:</a:t>
            </a:r>
          </a:p>
          <a:p>
            <a:pPr marL="568325" indent="-285750">
              <a:spcAft>
                <a:spcPts val="0"/>
              </a:spcAft>
              <a:buClr>
                <a:srgbClr val="00B050"/>
              </a:buClr>
              <a:buSzPct val="120000"/>
              <a:buFont typeface="Arial" panose="020B0604020202020204" pitchFamily="34" charset="0"/>
              <a:buChar char="•"/>
            </a:pPr>
            <a:r>
              <a:rPr lang="en-US" sz="1560" dirty="0" smtClean="0"/>
              <a:t>Tries to eliminate faults or errors before the customer receives the product or service</a:t>
            </a:r>
          </a:p>
          <a:p>
            <a:pPr marL="568325" indent="-285750">
              <a:spcAft>
                <a:spcPts val="0"/>
              </a:spcAft>
              <a:buClr>
                <a:srgbClr val="00B050"/>
              </a:buClr>
              <a:buSzPct val="120000"/>
              <a:buFont typeface="Arial" panose="020B0604020202020204" pitchFamily="34" charset="0"/>
              <a:buChar char="•"/>
            </a:pPr>
            <a:r>
              <a:rPr lang="en-US" sz="1560" dirty="0" smtClean="0"/>
              <a:t>Fewer customer complaints</a:t>
            </a:r>
          </a:p>
          <a:p>
            <a:pPr marL="568325" indent="-285750">
              <a:spcAft>
                <a:spcPts val="0"/>
              </a:spcAft>
              <a:buClr>
                <a:srgbClr val="00B050"/>
              </a:buClr>
              <a:buSzPct val="120000"/>
              <a:buFont typeface="Arial" panose="020B0604020202020204" pitchFamily="34" charset="0"/>
              <a:buChar char="•"/>
            </a:pPr>
            <a:r>
              <a:rPr lang="en-US" sz="1560" dirty="0" smtClean="0"/>
              <a:t>Reduced costs if products do not have to be scrapped or reworked or service repeated.</a:t>
            </a:r>
          </a:p>
          <a:p>
            <a:pPr marL="269875" indent="-269875">
              <a:spcAft>
                <a:spcPts val="0"/>
              </a:spcAft>
              <a:buClr>
                <a:srgbClr val="00B050"/>
              </a:buClr>
              <a:buFont typeface="Wingdings 3" pitchFamily="18" charset="2"/>
              <a:buChar char=""/>
            </a:pPr>
            <a:r>
              <a:rPr lang="en-US" sz="1560" dirty="0" smtClean="0"/>
              <a:t>However there are </a:t>
            </a:r>
            <a:r>
              <a:rPr lang="en-US" sz="1560" b="1" dirty="0" smtClean="0"/>
              <a:t>drawbacks</a:t>
            </a:r>
            <a:r>
              <a:rPr lang="en-US" sz="1560" dirty="0" smtClean="0"/>
              <a:t>:</a:t>
            </a:r>
          </a:p>
          <a:p>
            <a:pPr marL="568325" indent="-285750">
              <a:spcAft>
                <a:spcPts val="0"/>
              </a:spcAft>
              <a:buClr>
                <a:srgbClr val="00B050"/>
              </a:buClr>
              <a:buSzPct val="120000"/>
              <a:buFont typeface="Arial" panose="020B0604020202020204" pitchFamily="34" charset="0"/>
              <a:buChar char="•"/>
            </a:pPr>
            <a:r>
              <a:rPr lang="en-US" sz="1560" dirty="0" smtClean="0"/>
              <a:t>Expensive to train employees to check the product or service.</a:t>
            </a:r>
          </a:p>
          <a:p>
            <a:pPr marL="568325" indent="-285750">
              <a:spcAft>
                <a:spcPts val="0"/>
              </a:spcAft>
              <a:buClr>
                <a:srgbClr val="00B050"/>
              </a:buClr>
              <a:buSzPct val="120000"/>
              <a:buFont typeface="Arial" panose="020B0604020202020204" pitchFamily="34" charset="0"/>
              <a:buChar char="•"/>
            </a:pPr>
            <a:r>
              <a:rPr lang="en-US" sz="1560" dirty="0" smtClean="0"/>
              <a:t>Relies on employees following instructions of standards set.</a:t>
            </a:r>
          </a:p>
          <a:p>
            <a:pPr marL="269875" indent="-269875">
              <a:spcAft>
                <a:spcPts val="0"/>
              </a:spcAft>
              <a:buClr>
                <a:srgbClr val="00B050"/>
              </a:buClr>
              <a:buFont typeface="Wingdings 3" pitchFamily="18" charset="2"/>
              <a:buChar char=""/>
            </a:pPr>
            <a:r>
              <a:rPr lang="en-US" sz="1560" dirty="0" smtClean="0"/>
              <a:t>Total Quality Management (</a:t>
            </a:r>
            <a:r>
              <a:rPr lang="en-US" sz="1560" b="1" dirty="0" smtClean="0"/>
              <a:t>TQM</a:t>
            </a:r>
            <a:r>
              <a:rPr lang="en-US" sz="1560" dirty="0" smtClean="0"/>
              <a:t>) is one approach to implementing a quality assurance system.</a:t>
            </a:r>
            <a:endParaRPr lang="en-GB" sz="1560" dirty="0" smtClean="0"/>
          </a:p>
        </p:txBody>
      </p:sp>
      <p:graphicFrame>
        <p:nvGraphicFramePr>
          <p:cNvPr id="8" name="Table 7"/>
          <p:cNvGraphicFramePr>
            <a:graphicFrameLocks noGrp="1"/>
          </p:cNvGraphicFramePr>
          <p:nvPr>
            <p:extLst>
              <p:ext uri="{D42A27DB-BD31-4B8C-83A1-F6EECF244321}">
                <p14:modId xmlns:p14="http://schemas.microsoft.com/office/powerpoint/2010/main" val="3866984231"/>
              </p:ext>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520" dirty="0" smtClean="0"/>
              <a:t>4.3.2 – Total Quality Management (TQM)</a:t>
            </a:r>
            <a:endParaRPr lang="en-GB" sz="3520" b="1" dirty="0" smtClean="0"/>
          </a:p>
        </p:txBody>
      </p:sp>
      <p:sp>
        <p:nvSpPr>
          <p:cNvPr id="6" name="Round Same Side Corner Rectangle 5">
            <a:hlinkClick r:id="rId3" action="ppaction://hlinksldjump"/>
          </p:cNvPr>
          <p:cNvSpPr/>
          <p:nvPr/>
        </p:nvSpPr>
        <p:spPr>
          <a:xfrm>
            <a:off x="5638800" y="685800"/>
            <a:ext cx="6858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237</a:t>
            </a:r>
            <a:endParaRPr lang="en-GB" sz="1000" b="1" dirty="0">
              <a:latin typeface="Arial" panose="020B0604020202020204" pitchFamily="34" charset="0"/>
              <a:cs typeface="Arial" panose="020B0604020202020204" pitchFamily="34" charset="0"/>
            </a:endParaRPr>
          </a:p>
        </p:txBody>
      </p:sp>
      <p:sp>
        <p:nvSpPr>
          <p:cNvPr id="10" name="Rectangle 9"/>
          <p:cNvSpPr/>
          <p:nvPr/>
        </p:nvSpPr>
        <p:spPr>
          <a:xfrm>
            <a:off x="304800" y="1143000"/>
            <a:ext cx="6663284" cy="5179880"/>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US" sz="1740" dirty="0" smtClean="0"/>
              <a:t>Again it is the influence of the Japanese that has changed the way the quality is ensured in many businesses today. It is the idea that </a:t>
            </a:r>
            <a:r>
              <a:rPr lang="en-US" sz="1740" b="1" dirty="0" smtClean="0"/>
              <a:t>Total Quality Management (TQM)</a:t>
            </a:r>
            <a:r>
              <a:rPr lang="en-US" sz="1740" dirty="0" smtClean="0"/>
              <a:t> that is at the heart of many practices. TQM is the continuous improvement of products and processes by focusing on quality at each stage of production.</a:t>
            </a:r>
          </a:p>
          <a:p>
            <a:pPr marL="269875" indent="-269875">
              <a:spcAft>
                <a:spcPts val="0"/>
              </a:spcAft>
              <a:buClr>
                <a:srgbClr val="00B050"/>
              </a:buClr>
              <a:buFont typeface="Wingdings 3" pitchFamily="18" charset="2"/>
              <a:buChar char=""/>
            </a:pPr>
            <a:r>
              <a:rPr lang="en-US" sz="1740" dirty="0" smtClean="0"/>
              <a:t>It tries to get it right first time and not have any defects. There is an emphasis on ensuring that the customer us always satisfied, and the customer can be other people/departments in the same business that you are completing tasks for, not just the final customer. This should mean that quality is maintained throughout the business and no faults should occur, as all employees are concerned with ensuring that a quality good or service is delivered.</a:t>
            </a:r>
          </a:p>
          <a:p>
            <a:pPr marL="269875" indent="-269875">
              <a:spcAft>
                <a:spcPts val="0"/>
              </a:spcAft>
              <a:buClr>
                <a:srgbClr val="00B050"/>
              </a:buClr>
              <a:buFont typeface="Wingdings 3" pitchFamily="18" charset="2"/>
              <a:buChar char=""/>
            </a:pPr>
            <a:r>
              <a:rPr lang="en-US" sz="1740" dirty="0" smtClean="0"/>
              <a:t>TQM should mean that costs will fall. It is closely linked with Kaizen and the use of quality circles. Quality circles are where groups of workers meet regularly and discuss problems and possible solutions. Workers are encouraged to suggest new ideas to reduce waste and ensure zero defects.</a:t>
            </a:r>
            <a:endParaRPr lang="en-GB" sz="1740" dirty="0" smtClean="0"/>
          </a:p>
        </p:txBody>
      </p:sp>
      <p:graphicFrame>
        <p:nvGraphicFramePr>
          <p:cNvPr id="8" name="Table 7"/>
          <p:cNvGraphicFramePr>
            <a:graphicFrameLocks noGrp="1"/>
          </p:cNvGraphicFramePr>
          <p:nvPr>
            <p:extLst>
              <p:ext uri="{D42A27DB-BD31-4B8C-83A1-F6EECF244321}">
                <p14:modId xmlns:p14="http://schemas.microsoft.com/office/powerpoint/2010/main" val="3866984231"/>
              </p:ext>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2810230"/>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520" dirty="0" smtClean="0"/>
              <a:t>4.3.2 – Total Quality Management (TQM)</a:t>
            </a:r>
            <a:endParaRPr lang="en-GB" sz="3520" b="1" dirty="0" smtClean="0"/>
          </a:p>
        </p:txBody>
      </p:sp>
      <p:sp>
        <p:nvSpPr>
          <p:cNvPr id="6" name="Round Same Side Corner Rectangle 5">
            <a:hlinkClick r:id="rId3" action="ppaction://hlinksldjump"/>
          </p:cNvPr>
          <p:cNvSpPr/>
          <p:nvPr/>
        </p:nvSpPr>
        <p:spPr>
          <a:xfrm>
            <a:off x="5638800" y="685800"/>
            <a:ext cx="6858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238</a:t>
            </a:r>
            <a:endParaRPr lang="en-GB" sz="1000" b="1" dirty="0">
              <a:latin typeface="Arial" panose="020B0604020202020204" pitchFamily="34" charset="0"/>
              <a:cs typeface="Arial" panose="020B0604020202020204" pitchFamily="34" charset="0"/>
            </a:endParaRPr>
          </a:p>
        </p:txBody>
      </p:sp>
      <p:sp>
        <p:nvSpPr>
          <p:cNvPr id="10" name="Rectangle 9"/>
          <p:cNvSpPr/>
          <p:nvPr/>
        </p:nvSpPr>
        <p:spPr>
          <a:xfrm>
            <a:off x="304800" y="1143000"/>
            <a:ext cx="6663284" cy="3293209"/>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US" sz="1600" b="1" dirty="0" smtClean="0"/>
              <a:t>Advantages</a:t>
            </a:r>
            <a:r>
              <a:rPr lang="en-US" sz="1600" dirty="0" smtClean="0"/>
              <a:t> include:</a:t>
            </a:r>
          </a:p>
          <a:p>
            <a:pPr marL="519113" indent="-285750">
              <a:spcAft>
                <a:spcPts val="0"/>
              </a:spcAft>
              <a:buClr>
                <a:srgbClr val="00B050"/>
              </a:buClr>
              <a:buSzPct val="120000"/>
              <a:buFont typeface="Arial" panose="020B0604020202020204" pitchFamily="34" charset="0"/>
              <a:buChar char="•"/>
            </a:pPr>
            <a:r>
              <a:rPr lang="en-US" sz="1600" dirty="0" smtClean="0"/>
              <a:t>Quality is built into every part of the production of a product or service and becomes central to the ethos of all employees.</a:t>
            </a:r>
          </a:p>
          <a:p>
            <a:pPr marL="519113" indent="-285750">
              <a:spcAft>
                <a:spcPts val="0"/>
              </a:spcAft>
              <a:buClr>
                <a:srgbClr val="00B050"/>
              </a:buClr>
              <a:buSzPct val="120000"/>
              <a:buFont typeface="Arial" panose="020B0604020202020204" pitchFamily="34" charset="0"/>
              <a:buChar char="•"/>
            </a:pPr>
            <a:r>
              <a:rPr lang="en-US" sz="1600" dirty="0"/>
              <a:t>Eliminates all faults or errors before the customers receives </a:t>
            </a:r>
            <a:r>
              <a:rPr lang="en-US" sz="1600" dirty="0" smtClean="0"/>
              <a:t>the product or service as it has a ‘right first time’ approach.</a:t>
            </a:r>
          </a:p>
          <a:p>
            <a:pPr marL="519113" indent="-285750">
              <a:spcAft>
                <a:spcPts val="0"/>
              </a:spcAft>
              <a:buClr>
                <a:srgbClr val="00B050"/>
              </a:buClr>
              <a:buSzPct val="120000"/>
              <a:buFont typeface="Arial" panose="020B0604020202020204" pitchFamily="34" charset="0"/>
              <a:buChar char="•"/>
            </a:pPr>
            <a:r>
              <a:rPr lang="en-US" sz="1600" dirty="0" smtClean="0"/>
              <a:t>No customer complaints and so brand image is improved – leading to higher sales</a:t>
            </a:r>
          </a:p>
          <a:p>
            <a:pPr marL="519113" indent="-285750">
              <a:spcAft>
                <a:spcPts val="0"/>
              </a:spcAft>
              <a:buClr>
                <a:srgbClr val="00B050"/>
              </a:buClr>
              <a:buSzPct val="120000"/>
              <a:buFont typeface="Arial" panose="020B0604020202020204" pitchFamily="34" charset="0"/>
              <a:buChar char="•"/>
            </a:pPr>
            <a:r>
              <a:rPr lang="en-US" sz="1600" dirty="0" smtClean="0"/>
              <a:t>Reduced costs as products do not have to be scrapped or reworked or service repeated.</a:t>
            </a:r>
          </a:p>
          <a:p>
            <a:pPr marL="519113" indent="-285750">
              <a:spcAft>
                <a:spcPts val="0"/>
              </a:spcAft>
              <a:buClr>
                <a:srgbClr val="00B050"/>
              </a:buClr>
              <a:buSzPct val="120000"/>
              <a:buFont typeface="Arial" panose="020B0604020202020204" pitchFamily="34" charset="0"/>
              <a:buChar char="•"/>
            </a:pPr>
            <a:r>
              <a:rPr lang="en-US" sz="1600" dirty="0" smtClean="0"/>
              <a:t>Waste is removed and efficiently increases</a:t>
            </a:r>
          </a:p>
          <a:p>
            <a:pPr marL="269875" indent="-269875">
              <a:spcAft>
                <a:spcPts val="0"/>
              </a:spcAft>
              <a:buClr>
                <a:srgbClr val="00B050"/>
              </a:buClr>
              <a:buFont typeface="Wingdings 3" pitchFamily="18" charset="2"/>
              <a:buChar char=""/>
            </a:pPr>
            <a:r>
              <a:rPr lang="en-US" sz="1600" dirty="0" smtClean="0"/>
              <a:t>However there are </a:t>
            </a:r>
            <a:r>
              <a:rPr lang="en-US" sz="1600" b="1" dirty="0" smtClean="0"/>
              <a:t>drawbacks</a:t>
            </a:r>
            <a:r>
              <a:rPr lang="en-US" sz="1600" dirty="0" smtClean="0"/>
              <a:t>:</a:t>
            </a:r>
          </a:p>
          <a:p>
            <a:pPr marL="519113" indent="-285750">
              <a:spcAft>
                <a:spcPts val="0"/>
              </a:spcAft>
              <a:buClr>
                <a:srgbClr val="00B050"/>
              </a:buClr>
              <a:buSzPct val="120000"/>
              <a:buFont typeface="Arial" panose="020B0604020202020204" pitchFamily="34" charset="0"/>
              <a:buChar char="•"/>
            </a:pPr>
            <a:r>
              <a:rPr lang="en-US" sz="1600" dirty="0" smtClean="0"/>
              <a:t>Expensive to train employees to check the product or service</a:t>
            </a:r>
          </a:p>
          <a:p>
            <a:pPr marL="519113" indent="-285750">
              <a:spcAft>
                <a:spcPts val="0"/>
              </a:spcAft>
              <a:buClr>
                <a:srgbClr val="00B050"/>
              </a:buClr>
              <a:buSzPct val="120000"/>
              <a:buFont typeface="Arial" panose="020B0604020202020204" pitchFamily="34" charset="0"/>
              <a:buChar char="•"/>
            </a:pPr>
            <a:r>
              <a:rPr lang="en-US" sz="1600" dirty="0" smtClean="0"/>
              <a:t>Relies on employees following the TQM ideology.</a:t>
            </a:r>
            <a:endParaRPr lang="en-GB" sz="1600" dirty="0" smtClean="0"/>
          </a:p>
        </p:txBody>
      </p:sp>
      <p:sp>
        <p:nvSpPr>
          <p:cNvPr id="2" name="TextBox 1"/>
          <p:cNvSpPr txBox="1"/>
          <p:nvPr/>
        </p:nvSpPr>
        <p:spPr>
          <a:xfrm>
            <a:off x="381000" y="4436209"/>
            <a:ext cx="1524000" cy="430887"/>
          </a:xfrm>
          <a:prstGeom prst="rect">
            <a:avLst/>
          </a:prstGeom>
          <a:solidFill>
            <a:schemeClr val="tx2">
              <a:lumMod val="20000"/>
              <a:lumOff val="80000"/>
            </a:schemeClr>
          </a:solidFill>
          <a:ln w="28575">
            <a:solidFill>
              <a:schemeClr val="accent1"/>
            </a:solidFill>
          </a:ln>
          <a:effectLst>
            <a:outerShdw blurRad="50800" dist="38100" dir="2700000" algn="tl" rotWithShape="0">
              <a:prstClr val="black">
                <a:alpha val="40000"/>
              </a:prstClr>
            </a:outerShdw>
          </a:effectLst>
        </p:spPr>
        <p:txBody>
          <a:bodyPr wrap="square" lIns="0" tIns="0" rIns="0" bIns="0" rtlCol="0">
            <a:spAutoFit/>
          </a:bodyPr>
          <a:lstStyle/>
          <a:p>
            <a:pPr algn="ctr"/>
            <a:r>
              <a:rPr lang="en-US" sz="1400" b="1" dirty="0" smtClean="0"/>
              <a:t>TOTAL QUALITY MANAGEMENT</a:t>
            </a:r>
            <a:endParaRPr lang="en-GB" sz="1400" b="1" dirty="0"/>
          </a:p>
        </p:txBody>
      </p:sp>
      <p:sp>
        <p:nvSpPr>
          <p:cNvPr id="8" name="TextBox 7"/>
          <p:cNvSpPr txBox="1"/>
          <p:nvPr/>
        </p:nvSpPr>
        <p:spPr>
          <a:xfrm>
            <a:off x="685800" y="5257800"/>
            <a:ext cx="1524000" cy="430887"/>
          </a:xfrm>
          <a:prstGeom prst="rect">
            <a:avLst/>
          </a:prstGeom>
          <a:solidFill>
            <a:schemeClr val="accent2">
              <a:lumMod val="20000"/>
              <a:lumOff val="80000"/>
            </a:schemeClr>
          </a:solidFill>
          <a:ln w="28575">
            <a:solidFill>
              <a:schemeClr val="accent1"/>
            </a:solidFill>
          </a:ln>
          <a:effectLst>
            <a:outerShdw blurRad="50800" dist="38100" dir="2700000" algn="tl" rotWithShape="0">
              <a:prstClr val="black">
                <a:alpha val="40000"/>
              </a:prstClr>
            </a:outerShdw>
          </a:effectLst>
        </p:spPr>
        <p:txBody>
          <a:bodyPr wrap="square" lIns="0" tIns="0" rIns="0" bIns="0" rtlCol="0">
            <a:spAutoFit/>
          </a:bodyPr>
          <a:lstStyle/>
          <a:p>
            <a:pPr algn="ctr"/>
            <a:r>
              <a:rPr lang="en-US" sz="1400" b="1" dirty="0" smtClean="0"/>
              <a:t>QUALITY ASSURANCE</a:t>
            </a:r>
            <a:endParaRPr lang="en-GB" sz="1400" b="1" dirty="0"/>
          </a:p>
        </p:txBody>
      </p:sp>
      <p:sp>
        <p:nvSpPr>
          <p:cNvPr id="11" name="TextBox 10"/>
          <p:cNvSpPr txBox="1"/>
          <p:nvPr/>
        </p:nvSpPr>
        <p:spPr>
          <a:xfrm>
            <a:off x="990600" y="6094457"/>
            <a:ext cx="1524000" cy="430887"/>
          </a:xfrm>
          <a:prstGeom prst="rect">
            <a:avLst/>
          </a:prstGeom>
          <a:solidFill>
            <a:schemeClr val="accent3">
              <a:lumMod val="40000"/>
              <a:lumOff val="60000"/>
            </a:schemeClr>
          </a:solidFill>
          <a:ln w="28575">
            <a:solidFill>
              <a:schemeClr val="accent1"/>
            </a:solidFill>
          </a:ln>
          <a:effectLst>
            <a:outerShdw blurRad="50800" dist="38100" dir="2700000" algn="tl" rotWithShape="0">
              <a:prstClr val="black">
                <a:alpha val="40000"/>
              </a:prstClr>
            </a:outerShdw>
          </a:effectLst>
        </p:spPr>
        <p:txBody>
          <a:bodyPr wrap="square" lIns="0" tIns="0" rIns="0" bIns="0" rtlCol="0">
            <a:spAutoFit/>
          </a:bodyPr>
          <a:lstStyle/>
          <a:p>
            <a:pPr algn="ctr"/>
            <a:r>
              <a:rPr lang="en-US" sz="1400" b="1" dirty="0" smtClean="0"/>
              <a:t>QUALITY CONTROL</a:t>
            </a:r>
            <a:endParaRPr lang="en-GB" sz="1400" b="1" dirty="0"/>
          </a:p>
        </p:txBody>
      </p:sp>
      <p:sp>
        <p:nvSpPr>
          <p:cNvPr id="12" name="TextBox 11"/>
          <p:cNvSpPr txBox="1"/>
          <p:nvPr/>
        </p:nvSpPr>
        <p:spPr>
          <a:xfrm>
            <a:off x="2667001" y="4450624"/>
            <a:ext cx="4303940" cy="553998"/>
          </a:xfrm>
          <a:prstGeom prst="rect">
            <a:avLst/>
          </a:prstGeom>
          <a:solidFill>
            <a:schemeClr val="tx2">
              <a:lumMod val="20000"/>
              <a:lumOff val="80000"/>
            </a:schemeClr>
          </a:solidFill>
          <a:ln w="28575">
            <a:noFill/>
          </a:ln>
          <a:effectLst>
            <a:outerShdw blurRad="50800" dist="38100" dir="2700000" algn="tl" rotWithShape="0">
              <a:prstClr val="black">
                <a:alpha val="40000"/>
              </a:prstClr>
            </a:outerShdw>
          </a:effectLst>
        </p:spPr>
        <p:txBody>
          <a:bodyPr wrap="square" lIns="0" tIns="0" rIns="0" bIns="0" rtlCol="0">
            <a:spAutoFit/>
          </a:bodyPr>
          <a:lstStyle/>
          <a:p>
            <a:r>
              <a:rPr lang="en-US" sz="1200" dirty="0" smtClean="0"/>
              <a:t>Encourages everyone to think about quality</a:t>
            </a:r>
          </a:p>
          <a:p>
            <a:r>
              <a:rPr lang="en-US" sz="1200" dirty="0" smtClean="0"/>
              <a:t>Quality is the aim of all staff</a:t>
            </a:r>
          </a:p>
          <a:p>
            <a:r>
              <a:rPr lang="en-US" sz="1200" dirty="0" smtClean="0"/>
              <a:t>Customers needs are paramount</a:t>
            </a:r>
            <a:endParaRPr lang="en-GB" sz="1200" dirty="0"/>
          </a:p>
        </p:txBody>
      </p:sp>
      <p:sp>
        <p:nvSpPr>
          <p:cNvPr id="13" name="TextBox 12"/>
          <p:cNvSpPr txBox="1"/>
          <p:nvPr/>
        </p:nvSpPr>
        <p:spPr>
          <a:xfrm>
            <a:off x="2700131" y="5105400"/>
            <a:ext cx="4267953" cy="738664"/>
          </a:xfrm>
          <a:prstGeom prst="rect">
            <a:avLst/>
          </a:prstGeom>
          <a:solidFill>
            <a:schemeClr val="accent2">
              <a:lumMod val="20000"/>
              <a:lumOff val="80000"/>
            </a:schemeClr>
          </a:solidFill>
          <a:ln w="28575">
            <a:noFill/>
          </a:ln>
          <a:effectLst>
            <a:outerShdw blurRad="50800" dist="38100" dir="2700000" algn="tl" rotWithShape="0">
              <a:prstClr val="black">
                <a:alpha val="40000"/>
              </a:prstClr>
            </a:outerShdw>
          </a:effectLst>
        </p:spPr>
        <p:txBody>
          <a:bodyPr wrap="square" lIns="0" tIns="0" rIns="0" bIns="0" rtlCol="0">
            <a:spAutoFit/>
          </a:bodyPr>
          <a:lstStyle/>
          <a:p>
            <a:r>
              <a:rPr lang="en-US" sz="1200" dirty="0" smtClean="0"/>
              <a:t>Inspection during and after production</a:t>
            </a:r>
          </a:p>
          <a:p>
            <a:r>
              <a:rPr lang="en-US" sz="1200" dirty="0" smtClean="0"/>
              <a:t>Aim is to stop faults from happening</a:t>
            </a:r>
          </a:p>
          <a:p>
            <a:r>
              <a:rPr lang="en-US" sz="1200" dirty="0" smtClean="0"/>
              <a:t>Aim is to ensure products attain a pre-set standard</a:t>
            </a:r>
          </a:p>
          <a:p>
            <a:r>
              <a:rPr lang="en-US" sz="1200" dirty="0" smtClean="0"/>
              <a:t>Team working and responsibility</a:t>
            </a:r>
            <a:endParaRPr lang="en-GB" sz="1200" dirty="0"/>
          </a:p>
        </p:txBody>
      </p:sp>
      <p:sp>
        <p:nvSpPr>
          <p:cNvPr id="14" name="TextBox 13"/>
          <p:cNvSpPr txBox="1"/>
          <p:nvPr/>
        </p:nvSpPr>
        <p:spPr>
          <a:xfrm>
            <a:off x="2700131" y="6034196"/>
            <a:ext cx="4267953" cy="553998"/>
          </a:xfrm>
          <a:prstGeom prst="rect">
            <a:avLst/>
          </a:prstGeom>
          <a:solidFill>
            <a:schemeClr val="accent3">
              <a:lumMod val="40000"/>
              <a:lumOff val="60000"/>
            </a:schemeClr>
          </a:solidFill>
          <a:ln w="28575">
            <a:noFill/>
          </a:ln>
          <a:effectLst>
            <a:outerShdw blurRad="50800" dist="38100" dir="2700000" algn="tl" rotWithShape="0">
              <a:prstClr val="black">
                <a:alpha val="40000"/>
              </a:prstClr>
            </a:outerShdw>
          </a:effectLst>
        </p:spPr>
        <p:txBody>
          <a:bodyPr wrap="square" lIns="0" tIns="0" rIns="0" bIns="0" rtlCol="0">
            <a:spAutoFit/>
          </a:bodyPr>
          <a:lstStyle/>
          <a:p>
            <a:r>
              <a:rPr lang="en-US" sz="1200" dirty="0" smtClean="0"/>
              <a:t>Inspectors checking finished products</a:t>
            </a:r>
          </a:p>
          <a:p>
            <a:r>
              <a:rPr lang="en-US" sz="1200" dirty="0" smtClean="0"/>
              <a:t>Detection of components or products that are faulty</a:t>
            </a:r>
          </a:p>
          <a:p>
            <a:r>
              <a:rPr lang="en-US" sz="1200" dirty="0" smtClean="0"/>
              <a:t>Involves considerable waste</a:t>
            </a:r>
            <a:endParaRPr lang="en-GB" sz="1200" dirty="0"/>
          </a:p>
        </p:txBody>
      </p:sp>
      <p:sp>
        <p:nvSpPr>
          <p:cNvPr id="3" name="Down Arrow 2"/>
          <p:cNvSpPr/>
          <p:nvPr/>
        </p:nvSpPr>
        <p:spPr>
          <a:xfrm rot="10800000">
            <a:off x="1219200" y="4909151"/>
            <a:ext cx="381000" cy="240926"/>
          </a:xfrm>
          <a:prstGeom prst="downArrow">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Down Arrow 14"/>
          <p:cNvSpPr/>
          <p:nvPr/>
        </p:nvSpPr>
        <p:spPr>
          <a:xfrm rot="10800000">
            <a:off x="1562100" y="5747948"/>
            <a:ext cx="381000" cy="240926"/>
          </a:xfrm>
          <a:prstGeom prst="downArrow">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6" name="Table 15"/>
          <p:cNvGraphicFramePr>
            <a:graphicFrameLocks noGrp="1"/>
          </p:cNvGraphicFramePr>
          <p:nvPr>
            <p:extLst>
              <p:ext uri="{D42A27DB-BD31-4B8C-83A1-F6EECF244321}">
                <p14:modId xmlns:p14="http://schemas.microsoft.com/office/powerpoint/2010/main" val="3866984231"/>
              </p:ext>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7"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434357"/>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4.3.2 – Quality – Case Study Example</a:t>
            </a:r>
            <a:endParaRPr lang="en-GB" sz="3600" b="1" dirty="0" smtClean="0"/>
          </a:p>
        </p:txBody>
      </p:sp>
      <p:sp>
        <p:nvSpPr>
          <p:cNvPr id="6" name="Round Same Side Corner Rectangle 5">
            <a:hlinkClick r:id="rId3" action="ppaction://hlinksldjump"/>
          </p:cNvPr>
          <p:cNvSpPr/>
          <p:nvPr/>
        </p:nvSpPr>
        <p:spPr>
          <a:xfrm>
            <a:off x="5638800" y="685800"/>
            <a:ext cx="6858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238</a:t>
            </a:r>
            <a:endParaRPr lang="en-GB" sz="1000" b="1" dirty="0">
              <a:latin typeface="Arial" panose="020B0604020202020204" pitchFamily="34" charset="0"/>
              <a:cs typeface="Arial" panose="020B0604020202020204" pitchFamily="34" charset="0"/>
            </a:endParaRPr>
          </a:p>
        </p:txBody>
      </p:sp>
      <p:sp>
        <p:nvSpPr>
          <p:cNvPr id="10" name="Rectangle 9"/>
          <p:cNvSpPr/>
          <p:nvPr/>
        </p:nvSpPr>
        <p:spPr>
          <a:xfrm>
            <a:off x="304800" y="2133600"/>
            <a:ext cx="6324600" cy="4425827"/>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US" sz="1760" dirty="0" smtClean="0">
                <a:solidFill>
                  <a:schemeClr val="tx2">
                    <a:lumMod val="60000"/>
                    <a:lumOff val="40000"/>
                  </a:schemeClr>
                </a:solidFill>
              </a:rPr>
              <a:t>Rolls Royce manufactures aircraft engines for international airlines, such as Emirates and Cathy Pacific. The engines are produced individually using quality assurance methods. New engines are checked at every part of the production process and also an additional inspection is carried out at various stages in the process.</a:t>
            </a:r>
          </a:p>
          <a:p>
            <a:pPr marL="269875" indent="-269875">
              <a:spcAft>
                <a:spcPts val="0"/>
              </a:spcAft>
              <a:buClr>
                <a:srgbClr val="00B050"/>
              </a:buClr>
              <a:buFont typeface="Wingdings 3" pitchFamily="18" charset="2"/>
              <a:buChar char=""/>
            </a:pPr>
            <a:r>
              <a:rPr lang="en-US" sz="1760" dirty="0" smtClean="0">
                <a:solidFill>
                  <a:schemeClr val="tx2">
                    <a:lumMod val="60000"/>
                    <a:lumOff val="40000"/>
                  </a:schemeClr>
                </a:solidFill>
              </a:rPr>
              <a:t>Rolls Royce uses a form of TQM where every employee is responsible for ensuring quality, but in addition to this it also has specifically trained employees to carry out further checks on the engines to be certain of zero defects.</a:t>
            </a:r>
          </a:p>
          <a:p>
            <a:pPr marL="269875" indent="-269875">
              <a:spcAft>
                <a:spcPts val="0"/>
              </a:spcAft>
              <a:buClr>
                <a:srgbClr val="00B050"/>
              </a:buClr>
              <a:buFont typeface="Wingdings 3" pitchFamily="18" charset="2"/>
              <a:buChar char=""/>
            </a:pPr>
            <a:r>
              <a:rPr lang="en-US" sz="1760" b="1" dirty="0" smtClean="0">
                <a:solidFill>
                  <a:srgbClr val="FF0000"/>
                </a:solidFill>
              </a:rPr>
              <a:t>Activity 19.2 </a:t>
            </a:r>
            <a:r>
              <a:rPr lang="en-US" sz="1760" dirty="0" smtClean="0">
                <a:solidFill>
                  <a:srgbClr val="FF0000"/>
                </a:solidFill>
              </a:rPr>
              <a:t>– Using the case study:</a:t>
            </a:r>
          </a:p>
          <a:p>
            <a:pPr marL="630238" indent="-342900">
              <a:spcAft>
                <a:spcPts val="0"/>
              </a:spcAft>
              <a:buClr>
                <a:srgbClr val="00B050"/>
              </a:buClr>
              <a:buSzPct val="110000"/>
              <a:buFont typeface="+mj-lt"/>
              <a:buAutoNum type="alphaLcParenR"/>
            </a:pPr>
            <a:r>
              <a:rPr lang="en-US" sz="1760" dirty="0" smtClean="0">
                <a:solidFill>
                  <a:srgbClr val="FF0000"/>
                </a:solidFill>
              </a:rPr>
              <a:t>Why is producing a high quality product important to Rolls Royce?</a:t>
            </a:r>
          </a:p>
          <a:p>
            <a:pPr marL="630238" indent="-342900">
              <a:spcAft>
                <a:spcPts val="0"/>
              </a:spcAft>
              <a:buClr>
                <a:srgbClr val="00B050"/>
              </a:buClr>
              <a:buSzPct val="110000"/>
              <a:buFont typeface="+mj-lt"/>
              <a:buAutoNum type="alphaLcParenR"/>
            </a:pPr>
            <a:r>
              <a:rPr lang="en-US" sz="1760" dirty="0" smtClean="0">
                <a:solidFill>
                  <a:srgbClr val="FF0000"/>
                </a:solidFill>
              </a:rPr>
              <a:t>Do you think that quality control would be a suitable method for ensuring quality at Rolls Royce? Justify your answer.</a:t>
            </a:r>
            <a:endParaRPr lang="en-GB" sz="1760" dirty="0" smtClean="0">
              <a:solidFill>
                <a:srgbClr val="FF0000"/>
              </a:solidFill>
            </a:endParaRPr>
          </a:p>
        </p:txBody>
      </p:sp>
      <p:sp>
        <p:nvSpPr>
          <p:cNvPr id="16" name="Rectangle 15"/>
          <p:cNvSpPr/>
          <p:nvPr/>
        </p:nvSpPr>
        <p:spPr>
          <a:xfrm>
            <a:off x="318910" y="1219200"/>
            <a:ext cx="8520290" cy="830997"/>
          </a:xfrm>
          <a:prstGeom prst="rect">
            <a:avLst/>
          </a:prstGeom>
          <a:solidFill>
            <a:schemeClr val="tx2">
              <a:lumMod val="40000"/>
              <a:lumOff val="60000"/>
            </a:schemeClr>
          </a:solidFill>
        </p:spPr>
        <p:txBody>
          <a:bodyPr wrap="square">
            <a:spAutoFit/>
          </a:bodyPr>
          <a:lstStyle/>
          <a:p>
            <a:pPr>
              <a:spcAft>
                <a:spcPts val="0"/>
              </a:spcAft>
              <a:buClr>
                <a:srgbClr val="00B050"/>
              </a:buClr>
            </a:pPr>
            <a:r>
              <a:rPr lang="en-US" sz="1600" b="1" dirty="0" smtClean="0"/>
              <a:t>Tips For Success</a:t>
            </a:r>
          </a:p>
          <a:p>
            <a:pPr>
              <a:spcAft>
                <a:spcPts val="0"/>
              </a:spcAft>
              <a:buClr>
                <a:srgbClr val="00B050"/>
              </a:buClr>
            </a:pPr>
            <a:r>
              <a:rPr lang="en-US" sz="1600" dirty="0" smtClean="0"/>
              <a:t>Make sure you can discuss the difference between quality control and assurance &amp;select an appropriate method on a given situation</a:t>
            </a:r>
            <a:endParaRPr lang="en-GB" sz="1600" dirty="0" smtClean="0"/>
          </a:p>
        </p:txBody>
      </p:sp>
      <p:pic>
        <p:nvPicPr>
          <p:cNvPr id="2050" name="Picture 2" descr="http://www.indiandefencereview.com/wp-content/uploads/2013/01/Rolls-Royce_700-engine-.jpg"/>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6629400" y="2166164"/>
            <a:ext cx="2209800" cy="1318514"/>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2" name="Picture 4" descr="https://upload.wikimedia.org/wikipedia/commons/4/46/Rolls_Royce_Derwent_Jet_Engine.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9840" b="6516"/>
          <a:stretch/>
        </p:blipFill>
        <p:spPr bwMode="auto">
          <a:xfrm>
            <a:off x="6781800" y="3657600"/>
            <a:ext cx="2041387" cy="1295400"/>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4" name="Picture 6" descr="http://productserviceinnovation.com/wp-content/uploads/2014/06/RR-engine.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32302" t="6856" b="5976"/>
          <a:stretch/>
        </p:blipFill>
        <p:spPr bwMode="auto">
          <a:xfrm>
            <a:off x="6799872" y="5181600"/>
            <a:ext cx="2001444" cy="1301293"/>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5152946"/>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4.3.3 – Assuring Customers of Quality</a:t>
            </a:r>
            <a:endParaRPr lang="en-GB" sz="3600" b="1" dirty="0" smtClean="0"/>
          </a:p>
        </p:txBody>
      </p:sp>
      <p:sp>
        <p:nvSpPr>
          <p:cNvPr id="6" name="Round Same Side Corner Rectangle 5">
            <a:hlinkClick r:id="rId3" action="ppaction://hlinksldjump"/>
          </p:cNvPr>
          <p:cNvSpPr/>
          <p:nvPr/>
        </p:nvSpPr>
        <p:spPr>
          <a:xfrm>
            <a:off x="5638800" y="685800"/>
            <a:ext cx="6858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237</a:t>
            </a:r>
            <a:endParaRPr lang="en-GB" sz="1000" b="1" dirty="0">
              <a:latin typeface="Arial" panose="020B0604020202020204" pitchFamily="34" charset="0"/>
              <a:cs typeface="Arial" panose="020B0604020202020204" pitchFamily="34" charset="0"/>
            </a:endParaRPr>
          </a:p>
        </p:txBody>
      </p:sp>
      <p:sp>
        <p:nvSpPr>
          <p:cNvPr id="10" name="Rectangle 9"/>
          <p:cNvSpPr/>
          <p:nvPr/>
        </p:nvSpPr>
        <p:spPr>
          <a:xfrm>
            <a:off x="304800" y="1143000"/>
            <a:ext cx="6324600" cy="5447645"/>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US" sz="1740" dirty="0" smtClean="0"/>
              <a:t>If a customer wants to be sure that a product or service will meet particular standards then they have to look for a quality mark associated with the product or service. The business can apply to have this quality mark on their goods or services and they will have to follow certain rules to keep this quality mark.</a:t>
            </a:r>
          </a:p>
          <a:p>
            <a:pPr marL="269875" indent="-269875">
              <a:spcAft>
                <a:spcPts val="0"/>
              </a:spcAft>
              <a:buClr>
                <a:srgbClr val="00B050"/>
              </a:buClr>
              <a:buFont typeface="Wingdings 3" pitchFamily="18" charset="2"/>
              <a:buChar char=""/>
            </a:pPr>
            <a:r>
              <a:rPr lang="en-US" sz="1740" dirty="0" smtClean="0"/>
              <a:t>An example is the ISO (International Organisation of Standardization) which grants a business the righto use an ISO number in its literature and advertising.</a:t>
            </a:r>
          </a:p>
          <a:p>
            <a:pPr marL="269875" indent="-269875">
              <a:spcAft>
                <a:spcPts val="0"/>
              </a:spcAft>
              <a:buClr>
                <a:srgbClr val="00B050"/>
              </a:buClr>
              <a:buFont typeface="Wingdings 3" pitchFamily="18" charset="2"/>
              <a:buChar char=""/>
            </a:pPr>
            <a:r>
              <a:rPr lang="en-US" sz="1740" dirty="0" smtClean="0"/>
              <a:t>Ensuring a good customer service is also important to service sector businesses, but </a:t>
            </a:r>
            <a:r>
              <a:rPr lang="en-US" sz="1740" dirty="0"/>
              <a:t>b</a:t>
            </a:r>
            <a:r>
              <a:rPr lang="en-US" sz="1740" dirty="0" smtClean="0"/>
              <a:t>y having good recommendations and a good reputation by satisfied customers they will keep repeat customers as well as gain new ones.</a:t>
            </a:r>
          </a:p>
          <a:p>
            <a:pPr marL="269875" indent="-269875">
              <a:spcAft>
                <a:spcPts val="0"/>
              </a:spcAft>
              <a:buClr>
                <a:srgbClr val="00B050"/>
              </a:buClr>
              <a:buFont typeface="Wingdings 3" pitchFamily="18" charset="2"/>
              <a:buChar char=""/>
            </a:pPr>
            <a:r>
              <a:rPr lang="en-US" sz="1740" dirty="0" smtClean="0"/>
              <a:t>Internet sites such as TripAdvisor, are useful ways for businesses to gain a good reputation if satisfied customers put positive reviews on the site. Of course bad reviews will give the business the opposite effect and they will lose many potential customers as well as the dissatisfied customer who posted the review.</a:t>
            </a:r>
            <a:endParaRPr lang="en-GB" sz="1740" dirty="0" smtClean="0"/>
          </a:p>
        </p:txBody>
      </p:sp>
      <p:pic>
        <p:nvPicPr>
          <p:cNvPr id="2" name="Picture 2" descr="http://www.westernpolymer.com/wp-content/uploads/2007/12/iso-9001-2000-9f2bc830dead9ca26432833b90324abc.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81800" y="1140941"/>
            <a:ext cx="2106919" cy="2083596"/>
          </a:xfrm>
          <a:prstGeom prst="rect">
            <a:avLst/>
          </a:prstGeom>
          <a:noFill/>
          <a:effectLst>
            <a:outerShdw blurRad="152400" dist="38100" dir="2700000" sx="105000" sy="105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076" name="Picture 4" descr="http://www.corgiapproved.com/wp-content/themes/corgi/images/corgi-approved.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800" y="3228647"/>
            <a:ext cx="1984922" cy="1190953"/>
          </a:xfrm>
          <a:prstGeom prst="rect">
            <a:avLst/>
          </a:prstGeom>
          <a:noFill/>
          <a:effectLst>
            <a:outerShdw blurRad="152400" dist="38100" dir="2700000" sx="105000" sy="105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078" name="Picture 6" descr="http://www.riskassessments.biz/images/Kitemark.png"/>
          <p:cNvPicPr>
            <a:picLocks noChangeAspect="1" noChangeArrowheads="1"/>
          </p:cNvPicPr>
          <p:nvPr/>
        </p:nvPicPr>
        <p:blipFill rotWithShape="1">
          <a:blip r:embed="rId6">
            <a:extLst>
              <a:ext uri="{28A0092B-C50C-407E-A947-70E740481C1C}">
                <a14:useLocalDpi xmlns:a14="http://schemas.microsoft.com/office/drawing/2010/main" val="0"/>
              </a:ext>
            </a:extLst>
          </a:blip>
          <a:srcRect l="15975" t="10169" r="15733" b="10156"/>
          <a:stretch/>
        </p:blipFill>
        <p:spPr bwMode="auto">
          <a:xfrm>
            <a:off x="7239000" y="4495800"/>
            <a:ext cx="1526456" cy="1752600"/>
          </a:xfrm>
          <a:prstGeom prst="rect">
            <a:avLst/>
          </a:prstGeom>
          <a:noFill/>
          <a:effectLst>
            <a:outerShdw blurRad="152400" dist="38100" dir="2700000" sx="105000" sy="105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080" name="Picture 8" descr="http://previews.123rf.com/images/arcady31/arcady311209/arcady31120900068/15402187-Certified-icon-Stock-Photo-certified-stamp-seal.jpg"/>
          <p:cNvPicPr>
            <a:picLocks noChangeAspect="1" noChangeArrowheads="1"/>
          </p:cNvPicPr>
          <p:nvPr/>
        </p:nvPicPr>
        <p:blipFill>
          <a:blip r:embed="rId7" cstate="print">
            <a:extLst>
              <a:ext uri="{BEBA8EAE-BF5A-486C-A8C5-ECC9F3942E4B}">
                <a14:imgProps xmlns:a14="http://schemas.microsoft.com/office/drawing/2010/main">
                  <a14:imgLayer r:embed="rId8">
                    <a14:imgEffect>
                      <a14:backgroundRemoval t="0" b="99000" l="0" r="100000"/>
                    </a14:imgEffect>
                  </a14:imgLayer>
                </a14:imgProps>
              </a:ext>
              <a:ext uri="{28A0092B-C50C-407E-A947-70E740481C1C}">
                <a14:useLocalDpi xmlns:a14="http://schemas.microsoft.com/office/drawing/2010/main" val="0"/>
              </a:ext>
            </a:extLst>
          </a:blip>
          <a:srcRect/>
          <a:stretch>
            <a:fillRect/>
          </a:stretch>
        </p:blipFill>
        <p:spPr bwMode="auto">
          <a:xfrm>
            <a:off x="6496058" y="5414473"/>
            <a:ext cx="1176172" cy="1176172"/>
          </a:xfrm>
          <a:prstGeom prst="rect">
            <a:avLst/>
          </a:prstGeom>
          <a:noFill/>
          <a:effectLst>
            <a:outerShdw blurRad="152400" dist="38100" dir="2700000" sx="105000" sy="105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4041268"/>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a:t>4.3.3 – Assuring Customers of Quality</a:t>
            </a:r>
            <a:endParaRPr lang="en-GB" sz="3600" b="1" dirty="0" smtClean="0"/>
          </a:p>
        </p:txBody>
      </p:sp>
      <p:sp>
        <p:nvSpPr>
          <p:cNvPr id="6" name="Round Same Side Corner Rectangle 5">
            <a:hlinkClick r:id="rId3" action="ppaction://hlinksldjump"/>
          </p:cNvPr>
          <p:cNvSpPr/>
          <p:nvPr/>
        </p:nvSpPr>
        <p:spPr>
          <a:xfrm>
            <a:off x="5638800" y="685800"/>
            <a:ext cx="6858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240</a:t>
            </a:r>
            <a:endParaRPr lang="en-GB" sz="1000" b="1" dirty="0">
              <a:latin typeface="Arial" panose="020B0604020202020204" pitchFamily="34" charset="0"/>
              <a:cs typeface="Arial" panose="020B0604020202020204" pitchFamily="34" charset="0"/>
            </a:endParaRPr>
          </a:p>
        </p:txBody>
      </p:sp>
      <p:sp>
        <p:nvSpPr>
          <p:cNvPr id="10" name="Rectangle 9"/>
          <p:cNvSpPr/>
          <p:nvPr/>
        </p:nvSpPr>
        <p:spPr>
          <a:xfrm>
            <a:off x="304800" y="1143000"/>
            <a:ext cx="6248400" cy="5262979"/>
          </a:xfrm>
          <a:prstGeom prst="rect">
            <a:avLst/>
          </a:prstGeom>
        </p:spPr>
        <p:txBody>
          <a:bodyPr wrap="square">
            <a:spAutoFit/>
          </a:bodyPr>
          <a:lstStyle/>
          <a:p>
            <a:pPr>
              <a:spcAft>
                <a:spcPts val="0"/>
              </a:spcAft>
              <a:buClr>
                <a:srgbClr val="00B050"/>
              </a:buClr>
            </a:pPr>
            <a:r>
              <a:rPr lang="en-US" sz="1400" b="1" dirty="0" smtClean="0"/>
              <a:t>Activity 19.3</a:t>
            </a:r>
          </a:p>
          <a:p>
            <a:pPr marL="568325" indent="-342900">
              <a:spcAft>
                <a:spcPts val="0"/>
              </a:spcAft>
              <a:buClr>
                <a:srgbClr val="00B050"/>
              </a:buClr>
              <a:buFont typeface="+mj-lt"/>
              <a:buAutoNum type="alphaLcParenR"/>
            </a:pPr>
            <a:r>
              <a:rPr lang="en-US" sz="1400" dirty="0" smtClean="0"/>
              <a:t>Look at the products or services that are sold in your country. Do any of them have any marks on them to show that they are quality products?</a:t>
            </a:r>
          </a:p>
          <a:p>
            <a:pPr marL="568325" indent="-342900">
              <a:spcAft>
                <a:spcPts val="0"/>
              </a:spcAft>
              <a:buClr>
                <a:srgbClr val="00B050"/>
              </a:buClr>
              <a:buFont typeface="+mj-lt"/>
              <a:buAutoNum type="alphaLcParenR"/>
            </a:pPr>
            <a:r>
              <a:rPr lang="en-US" sz="1400" dirty="0" smtClean="0"/>
              <a:t>Use the Internet to find out what the International Organisation for </a:t>
            </a:r>
            <a:r>
              <a:rPr lang="en-US" sz="1400" dirty="0" err="1" smtClean="0"/>
              <a:t>Standardisation</a:t>
            </a:r>
            <a:r>
              <a:rPr lang="en-US" sz="1400" dirty="0" smtClean="0"/>
              <a:t> (ISO) is.</a:t>
            </a:r>
          </a:p>
          <a:p>
            <a:pPr marL="568325" indent="-342900">
              <a:spcAft>
                <a:spcPts val="0"/>
              </a:spcAft>
              <a:buClr>
                <a:srgbClr val="00B050"/>
              </a:buClr>
              <a:buFont typeface="+mj-lt"/>
              <a:buAutoNum type="alphaLcParenR"/>
            </a:pPr>
            <a:r>
              <a:rPr lang="en-US" sz="1400" dirty="0" smtClean="0"/>
              <a:t>What does a business shave to do to get an ISO approval?</a:t>
            </a:r>
          </a:p>
          <a:p>
            <a:pPr marL="568325" indent="-342900">
              <a:spcAft>
                <a:spcPts val="0"/>
              </a:spcAft>
              <a:buClr>
                <a:srgbClr val="00B050"/>
              </a:buClr>
              <a:buFont typeface="+mj-lt"/>
              <a:buAutoNum type="alphaLcParenR"/>
            </a:pPr>
            <a:r>
              <a:rPr lang="en-US" sz="1400" dirty="0" smtClean="0"/>
              <a:t>Can you find any other similar standard bodies in your country or region?</a:t>
            </a:r>
          </a:p>
          <a:p>
            <a:pPr marL="568325" indent="-342900">
              <a:spcAft>
                <a:spcPts val="0"/>
              </a:spcAft>
              <a:buClr>
                <a:srgbClr val="00B050"/>
              </a:buClr>
              <a:buFont typeface="+mj-lt"/>
              <a:buAutoNum type="alphaLcParenR"/>
            </a:pPr>
            <a:r>
              <a:rPr lang="en-US" sz="1400" dirty="0" smtClean="0"/>
              <a:t>Why do you think a business would want to obtain one of these quality marks?</a:t>
            </a:r>
          </a:p>
          <a:p>
            <a:pPr marL="269875" indent="-269875">
              <a:spcAft>
                <a:spcPts val="0"/>
              </a:spcAft>
              <a:buClr>
                <a:srgbClr val="00B050"/>
              </a:buClr>
              <a:buFont typeface="Wingdings 3" pitchFamily="18" charset="2"/>
              <a:buChar char=""/>
            </a:pPr>
            <a:endParaRPr lang="en-US" sz="1400" dirty="0"/>
          </a:p>
          <a:p>
            <a:pPr>
              <a:spcAft>
                <a:spcPts val="0"/>
              </a:spcAft>
              <a:buClr>
                <a:srgbClr val="00B050"/>
              </a:buClr>
            </a:pPr>
            <a:r>
              <a:rPr lang="en-US" sz="1400" b="1" dirty="0" smtClean="0"/>
              <a:t>International Business In Focus</a:t>
            </a:r>
          </a:p>
          <a:p>
            <a:pPr marL="269875" indent="-269875">
              <a:spcAft>
                <a:spcPts val="0"/>
              </a:spcAft>
              <a:buClr>
                <a:srgbClr val="00B050"/>
              </a:buClr>
              <a:buFont typeface="Wingdings 3" pitchFamily="18" charset="2"/>
              <a:buChar char=""/>
            </a:pPr>
            <a:r>
              <a:rPr lang="en-US" sz="1400" dirty="0" smtClean="0"/>
              <a:t>McDonalds Restaurants have a checklist for employees to follow when serving customers. This is to ensure that a customer is always served to the standard expected by the business. McDonald’s have found that ensuring the same quality standard is achieved by training employees to follow the set of rules in preparation of food as well as the service of customers.</a:t>
            </a:r>
          </a:p>
          <a:p>
            <a:pPr marL="269875" indent="-269875">
              <a:spcAft>
                <a:spcPts val="0"/>
              </a:spcAft>
              <a:buClr>
                <a:srgbClr val="00B050"/>
              </a:buClr>
              <a:buFont typeface="Wingdings 3" pitchFamily="18" charset="2"/>
              <a:buChar char=""/>
            </a:pPr>
            <a:r>
              <a:rPr lang="en-US" sz="1400" b="1" dirty="0" smtClean="0"/>
              <a:t>Discussion Points</a:t>
            </a:r>
          </a:p>
          <a:p>
            <a:pPr marL="519113" indent="-285750">
              <a:spcAft>
                <a:spcPts val="0"/>
              </a:spcAft>
              <a:buClr>
                <a:srgbClr val="00B050"/>
              </a:buClr>
              <a:buFont typeface="Arial" panose="020B0604020202020204" pitchFamily="34" charset="0"/>
              <a:buChar char="•"/>
            </a:pPr>
            <a:r>
              <a:rPr lang="en-US" sz="1400" dirty="0" smtClean="0"/>
              <a:t>Identify which type of quality checking system McDonald’s is using.</a:t>
            </a:r>
          </a:p>
          <a:p>
            <a:pPr marL="519113" indent="-285750">
              <a:spcAft>
                <a:spcPts val="0"/>
              </a:spcAft>
              <a:buClr>
                <a:srgbClr val="00B050"/>
              </a:buClr>
              <a:buFont typeface="Arial" panose="020B0604020202020204" pitchFamily="34" charset="0"/>
              <a:buChar char="•"/>
            </a:pPr>
            <a:r>
              <a:rPr lang="en-US" sz="1400" dirty="0" smtClean="0"/>
              <a:t>Discuss whether this is the best method for McDonald’s to use.</a:t>
            </a:r>
          </a:p>
          <a:p>
            <a:pPr marL="519113" indent="-285750">
              <a:spcAft>
                <a:spcPts val="0"/>
              </a:spcAft>
              <a:buClr>
                <a:srgbClr val="00B050"/>
              </a:buClr>
              <a:buFont typeface="Arial" panose="020B0604020202020204" pitchFamily="34" charset="0"/>
              <a:buChar char="•"/>
            </a:pPr>
            <a:r>
              <a:rPr lang="en-US" sz="1400" dirty="0" smtClean="0"/>
              <a:t>Consider why McDonald’s want to ensure a quality service in their restaurants.</a:t>
            </a:r>
          </a:p>
        </p:txBody>
      </p:sp>
      <p:pic>
        <p:nvPicPr>
          <p:cNvPr id="4098" name="Picture 2" descr="http://s3.amazonaws.com/readers/trifter/2007/07/19/43509_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5235909"/>
            <a:ext cx="2209800" cy="1292733"/>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100" name="Picture 4" descr="http://images.china.cn/attachement/jpg/site1007/20131030/001aa0ba5c8513daa2a403.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13318"/>
          <a:stretch/>
        </p:blipFill>
        <p:spPr bwMode="auto">
          <a:xfrm>
            <a:off x="6629400" y="3710013"/>
            <a:ext cx="2209800" cy="1438243"/>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 name="AutoShape 6" descr="http://www.followmefoodie.com/wp-content/uploads/2010/05/Korea-McDonalds1.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104" name="Picture 8" descr="http://www.thelifescape.com/wp-content/uploads/2013/10/mcdonalds-cairo.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29400" y="2534922"/>
            <a:ext cx="2205500" cy="1050369"/>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106" name="Picture 10" descr="http://www.followmefoodie.com/wp-content/uploads/2010/05/Korea-McDonalds1.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22014"/>
          <a:stretch/>
        </p:blipFill>
        <p:spPr bwMode="auto">
          <a:xfrm>
            <a:off x="6629400" y="1120212"/>
            <a:ext cx="2205500" cy="1289988"/>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1514060"/>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598050"/>
          </a:xfrm>
        </p:spPr>
        <p:txBody>
          <a:bodyPr>
            <a:noAutofit/>
          </a:bodyPr>
          <a:lstStyle/>
          <a:p>
            <a:r>
              <a:rPr lang="en-GB" dirty="0" smtClean="0"/>
              <a:t>Exam Style Questions – Paper 1</a:t>
            </a:r>
            <a:endParaRPr lang="en-GB"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nvPr>
        </p:nvGraphicFramePr>
        <p:xfrm>
          <a:off x="323528" y="1268760"/>
          <a:ext cx="8496622" cy="5323244"/>
        </p:xfrm>
        <a:graphic>
          <a:graphicData uri="http://schemas.openxmlformats.org/drawingml/2006/table">
            <a:tbl>
              <a:tblPr firstRow="1" bandRow="1">
                <a:tableStyleId>{2D5ABB26-0587-4C30-8999-92F81FD0307C}</a:tableStyleId>
              </a:tblPr>
              <a:tblGrid>
                <a:gridCol w="8496622"/>
              </a:tblGrid>
              <a:tr h="5323244">
                <a:tc>
                  <a:txBody>
                    <a:bodyPr/>
                    <a:lstStyle/>
                    <a:p>
                      <a:pPr marL="285750" indent="-285750">
                        <a:buFont typeface="+mj-lt"/>
                        <a:buAutoNum type="arabicPeriod"/>
                        <a:tabLst>
                          <a:tab pos="568325" algn="l"/>
                        </a:tabLst>
                      </a:pPr>
                      <a:r>
                        <a:rPr lang="en-GB" sz="2200" b="0" i="0" baseline="0" dirty="0" smtClean="0">
                          <a:latin typeface="Arial" panose="020B0604020202020204" pitchFamily="34" charset="0"/>
                          <a:cs typeface="Arial" panose="020B0604020202020204" pitchFamily="34" charset="0"/>
                        </a:rPr>
                        <a:t>KL manufactures low prices flip-flop shoes, It sells its flip-flop shoes through supermarkets across the country in towns and cities. ‘We need to use quality control, when we manufacture the flip-flops to make sure they are good quality or our customers will not be happy’, said the operations manager.</a:t>
                      </a:r>
                    </a:p>
                    <a:p>
                      <a:pPr marL="692150" indent="-466725">
                        <a:buFont typeface="+mj-lt"/>
                        <a:buAutoNum type="alphaLcParenR"/>
                        <a:tabLst/>
                      </a:pPr>
                      <a:r>
                        <a:rPr lang="en-US" sz="2200" b="0" i="0" baseline="0" dirty="0" smtClean="0">
                          <a:latin typeface="Arial" panose="020B0604020202020204" pitchFamily="34" charset="0"/>
                          <a:cs typeface="Arial" panose="020B0604020202020204" pitchFamily="34" charset="0"/>
                        </a:rPr>
                        <a:t>What is meant by ‘quality control’? [2]</a:t>
                      </a:r>
                    </a:p>
                    <a:p>
                      <a:pPr marL="692150" indent="-466725">
                        <a:buFont typeface="+mj-lt"/>
                        <a:buAutoNum type="alphaLcParenR"/>
                        <a:tabLst/>
                      </a:pPr>
                      <a:r>
                        <a:rPr lang="en-US" sz="2200" b="0" i="0" baseline="0" dirty="0" smtClean="0">
                          <a:latin typeface="Arial" panose="020B0604020202020204" pitchFamily="34" charset="0"/>
                          <a:cs typeface="Arial" panose="020B0604020202020204" pitchFamily="34" charset="0"/>
                        </a:rPr>
                        <a:t>Identify </a:t>
                      </a:r>
                      <a:r>
                        <a:rPr lang="en-US" sz="2200" b="1" i="0" baseline="0" dirty="0" smtClean="0">
                          <a:latin typeface="Arial" panose="020B0604020202020204" pitchFamily="34" charset="0"/>
                          <a:cs typeface="Arial" panose="020B0604020202020204" pitchFamily="34" charset="0"/>
                        </a:rPr>
                        <a:t>two</a:t>
                      </a:r>
                      <a:r>
                        <a:rPr lang="en-US" sz="2200" b="0" i="0" baseline="0" dirty="0" smtClean="0">
                          <a:latin typeface="Arial" panose="020B0604020202020204" pitchFamily="34" charset="0"/>
                          <a:cs typeface="Arial" panose="020B0604020202020204" pitchFamily="34" charset="0"/>
                        </a:rPr>
                        <a:t> other methods, apart from quality control, of ensuring quality </a:t>
                      </a:r>
                      <a:r>
                        <a:rPr lang="en-GB" sz="2200" b="0" i="0" baseline="0" dirty="0" smtClean="0">
                          <a:latin typeface="Arial" panose="020B0604020202020204" pitchFamily="34" charset="0"/>
                          <a:cs typeface="Arial" panose="020B0604020202020204" pitchFamily="34" charset="0"/>
                        </a:rPr>
                        <a:t>flip-flops are manufactured [2]</a:t>
                      </a:r>
                    </a:p>
                    <a:p>
                      <a:pPr marL="692150" indent="-466725">
                        <a:buFont typeface="+mj-lt"/>
                        <a:buAutoNum type="alphaLcParenR"/>
                        <a:tabLst/>
                      </a:pPr>
                      <a:r>
                        <a:rPr lang="en-US" sz="2200" b="0" i="0" baseline="0" dirty="0" smtClean="0">
                          <a:latin typeface="Arial" panose="020B0604020202020204" pitchFamily="34" charset="0"/>
                          <a:cs typeface="Arial" panose="020B0604020202020204" pitchFamily="34" charset="0"/>
                        </a:rPr>
                        <a:t>Identify and explain </a:t>
                      </a:r>
                      <a:r>
                        <a:rPr lang="en-US" sz="2200" b="1" i="0" baseline="0" dirty="0" smtClean="0">
                          <a:latin typeface="Arial" panose="020B0604020202020204" pitchFamily="34" charset="0"/>
                          <a:cs typeface="Arial" panose="020B0604020202020204" pitchFamily="34" charset="0"/>
                        </a:rPr>
                        <a:t>two</a:t>
                      </a:r>
                      <a:r>
                        <a:rPr lang="en-US" sz="2200" b="0" i="0" baseline="0" dirty="0" smtClean="0">
                          <a:latin typeface="Arial" panose="020B0604020202020204" pitchFamily="34" charset="0"/>
                          <a:cs typeface="Arial" panose="020B0604020202020204" pitchFamily="34" charset="0"/>
                        </a:rPr>
                        <a:t> benefits of using quality control to KL. [4]</a:t>
                      </a:r>
                    </a:p>
                    <a:p>
                      <a:pPr marL="692150" indent="-466725">
                        <a:buFont typeface="+mj-lt"/>
                        <a:buAutoNum type="alphaLcParenR"/>
                        <a:tabLst/>
                      </a:pPr>
                      <a:r>
                        <a:rPr lang="en-US" sz="2200" b="0" i="0" baseline="0" dirty="0" smtClean="0">
                          <a:latin typeface="Arial" panose="020B0604020202020204" pitchFamily="34" charset="0"/>
                          <a:cs typeface="Arial" panose="020B0604020202020204" pitchFamily="34" charset="0"/>
                        </a:rPr>
                        <a:t>Identify and explain </a:t>
                      </a:r>
                      <a:r>
                        <a:rPr lang="en-US" sz="2200" b="1" i="0" baseline="0" dirty="0" smtClean="0">
                          <a:latin typeface="Arial" panose="020B0604020202020204" pitchFamily="34" charset="0"/>
                          <a:cs typeface="Arial" panose="020B0604020202020204" pitchFamily="34" charset="0"/>
                        </a:rPr>
                        <a:t>two</a:t>
                      </a:r>
                      <a:r>
                        <a:rPr lang="en-US" sz="2200" b="0" i="0" baseline="0" dirty="0" smtClean="0">
                          <a:latin typeface="Arial" panose="020B0604020202020204" pitchFamily="34" charset="0"/>
                          <a:cs typeface="Arial" panose="020B0604020202020204" pitchFamily="34" charset="0"/>
                        </a:rPr>
                        <a:t> possible disadvantages of using quality control to KL. [4]</a:t>
                      </a:r>
                    </a:p>
                    <a:p>
                      <a:pPr marL="692150" indent="-466725">
                        <a:buFont typeface="+mj-lt"/>
                        <a:buAutoNum type="alphaLcParenR"/>
                        <a:tabLst/>
                      </a:pPr>
                      <a:r>
                        <a:rPr lang="en-US" sz="2200" b="0" i="0" baseline="0" dirty="0" smtClean="0">
                          <a:latin typeface="Arial" panose="020B0604020202020204" pitchFamily="34" charset="0"/>
                          <a:cs typeface="Arial" panose="020B0604020202020204" pitchFamily="34" charset="0"/>
                        </a:rPr>
                        <a:t>Do you think the owners of KL should gain a quality mark, such as the ISO quality mark, for its flip-flop shoes? Justify your answer. [6]</a:t>
                      </a:r>
                      <a:endParaRPr lang="en-GB" sz="2200" b="0" i="0" baseline="0" dirty="0" smtClean="0">
                        <a:latin typeface="Arial" panose="020B0604020202020204" pitchFamily="34" charset="0"/>
                        <a:cs typeface="Arial" panose="020B0604020202020204" pitchFamily="34" charset="0"/>
                      </a:endParaRPr>
                    </a:p>
                  </a:txBody>
                  <a:tcPr/>
                </a:tc>
              </a:tr>
            </a:tbl>
          </a:graphicData>
        </a:graphic>
      </p:graphicFrame>
      <p:sp>
        <p:nvSpPr>
          <p:cNvPr id="2" name="TextBox 1">
            <a:hlinkClick r:id="rId3" action="ppaction://hlinkfile"/>
          </p:cNvPr>
          <p:cNvSpPr txBox="1"/>
          <p:nvPr/>
        </p:nvSpPr>
        <p:spPr>
          <a:xfrm>
            <a:off x="8458200" y="6043527"/>
            <a:ext cx="352610" cy="553998"/>
          </a:xfrm>
          <a:prstGeom prst="rect">
            <a:avLst/>
          </a:prstGeom>
          <a:noFill/>
        </p:spPr>
        <p:txBody>
          <a:bodyPr wrap="square" lIns="0" tIns="0" rIns="0" bIns="0" rtlCol="0">
            <a:spAutoFit/>
          </a:bodyPr>
          <a:lstStyle/>
          <a:p>
            <a:pPr algn="ctr"/>
            <a:r>
              <a:rPr lang="en-GB" sz="3600" b="1" dirty="0" smtClean="0">
                <a:solidFill>
                  <a:srgbClr val="FF0000"/>
                </a:solidFill>
              </a:rPr>
              <a:t>?</a:t>
            </a:r>
            <a:endParaRPr lang="en-GB" sz="2000" b="1" dirty="0">
              <a:solidFill>
                <a:srgbClr val="FF0000"/>
              </a:solidFill>
            </a:endParaRPr>
          </a:p>
        </p:txBody>
      </p:sp>
    </p:spTree>
    <p:extLst>
      <p:ext uri="{BB962C8B-B14F-4D97-AF65-F5344CB8AC3E}">
        <p14:creationId xmlns:p14="http://schemas.microsoft.com/office/powerpoint/2010/main" val="3302930883"/>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598050"/>
          </a:xfrm>
        </p:spPr>
        <p:txBody>
          <a:bodyPr>
            <a:noAutofit/>
          </a:bodyPr>
          <a:lstStyle/>
          <a:p>
            <a:r>
              <a:rPr lang="en-GB" dirty="0" smtClean="0"/>
              <a:t>Exam Style Questions – Paper 1</a:t>
            </a:r>
            <a:endParaRPr lang="en-GB"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1980694403"/>
              </p:ext>
            </p:extLst>
          </p:nvPr>
        </p:nvGraphicFramePr>
        <p:xfrm>
          <a:off x="323528" y="1219200"/>
          <a:ext cx="8496622" cy="5323244"/>
        </p:xfrm>
        <a:graphic>
          <a:graphicData uri="http://schemas.openxmlformats.org/drawingml/2006/table">
            <a:tbl>
              <a:tblPr firstRow="1" bandRow="1">
                <a:tableStyleId>{2D5ABB26-0587-4C30-8999-92F81FD0307C}</a:tableStyleId>
              </a:tblPr>
              <a:tblGrid>
                <a:gridCol w="8496622"/>
              </a:tblGrid>
              <a:tr h="5323244">
                <a:tc>
                  <a:txBody>
                    <a:bodyPr/>
                    <a:lstStyle/>
                    <a:p>
                      <a:pPr marL="457200" indent="-457200">
                        <a:buFont typeface="+mj-lt"/>
                        <a:buAutoNum type="arabicPeriod" startAt="2"/>
                        <a:tabLst>
                          <a:tab pos="568325" algn="l"/>
                        </a:tabLst>
                      </a:pPr>
                      <a:r>
                        <a:rPr lang="en-GB" sz="2060" b="0" i="0" baseline="0" dirty="0" smtClean="0">
                          <a:latin typeface="Arial" panose="020B0604020202020204" pitchFamily="34" charset="0"/>
                          <a:cs typeface="Arial" panose="020B0604020202020204" pitchFamily="34" charset="0"/>
                        </a:rPr>
                        <a:t>MN is a private limited company and it owns and operates three city cafes in a city centre. Customers expect the café to provide a quality service and also be ‘value for money.’ There has been an increasing number of customer complaints and the owners of LM are thinking of introducing quality assurance into their business. The city centre also has cafes which have a brand image of high quality and charge high prices.</a:t>
                      </a:r>
                    </a:p>
                    <a:p>
                      <a:pPr marL="692150" indent="-466725">
                        <a:buFont typeface="+mj-lt"/>
                        <a:buAutoNum type="alphaLcParenR"/>
                        <a:tabLst/>
                      </a:pPr>
                      <a:r>
                        <a:rPr lang="en-US" sz="2060" b="0" i="0" baseline="0" dirty="0" smtClean="0">
                          <a:latin typeface="Arial" panose="020B0604020202020204" pitchFamily="34" charset="0"/>
                          <a:cs typeface="Arial" panose="020B0604020202020204" pitchFamily="34" charset="0"/>
                        </a:rPr>
                        <a:t>What is meant by ‘quality service’? [2]</a:t>
                      </a:r>
                    </a:p>
                    <a:p>
                      <a:pPr marL="692150" indent="-466725">
                        <a:buFont typeface="+mj-lt"/>
                        <a:buAutoNum type="alphaLcParenR"/>
                        <a:tabLst/>
                      </a:pPr>
                      <a:r>
                        <a:rPr lang="en-US" sz="2060" b="0" i="0" baseline="0" dirty="0" smtClean="0">
                          <a:latin typeface="Arial" panose="020B0604020202020204" pitchFamily="34" charset="0"/>
                          <a:cs typeface="Arial" panose="020B0604020202020204" pitchFamily="34" charset="0"/>
                        </a:rPr>
                        <a:t>Identify </a:t>
                      </a:r>
                      <a:r>
                        <a:rPr lang="en-US" sz="2060" b="1" i="0" baseline="0" dirty="0" smtClean="0">
                          <a:latin typeface="Arial" panose="020B0604020202020204" pitchFamily="34" charset="0"/>
                          <a:cs typeface="Arial" panose="020B0604020202020204" pitchFamily="34" charset="0"/>
                        </a:rPr>
                        <a:t>two</a:t>
                      </a:r>
                      <a:r>
                        <a:rPr lang="en-US" sz="2060" b="0" i="0" baseline="0" dirty="0" smtClean="0">
                          <a:latin typeface="Arial" panose="020B0604020202020204" pitchFamily="34" charset="0"/>
                          <a:cs typeface="Arial" panose="020B0604020202020204" pitchFamily="34" charset="0"/>
                        </a:rPr>
                        <a:t> possible reasons for an increasing number of customer complaints at the café. [2]</a:t>
                      </a:r>
                    </a:p>
                    <a:p>
                      <a:pPr marL="692150" indent="-466725">
                        <a:buFont typeface="+mj-lt"/>
                        <a:buAutoNum type="alphaLcParenR"/>
                        <a:tabLst/>
                      </a:pPr>
                      <a:r>
                        <a:rPr lang="en-US" sz="2060" b="0" i="0" baseline="0" dirty="0" smtClean="0">
                          <a:latin typeface="Arial" panose="020B0604020202020204" pitchFamily="34" charset="0"/>
                          <a:cs typeface="Arial" panose="020B0604020202020204" pitchFamily="34" charset="0"/>
                        </a:rPr>
                        <a:t>Identify and explain </a:t>
                      </a:r>
                      <a:r>
                        <a:rPr lang="en-US" sz="2060" b="1" i="0" baseline="0" dirty="0" smtClean="0">
                          <a:latin typeface="Arial" panose="020B0604020202020204" pitchFamily="34" charset="0"/>
                          <a:cs typeface="Arial" panose="020B0604020202020204" pitchFamily="34" charset="0"/>
                        </a:rPr>
                        <a:t>two </a:t>
                      </a:r>
                      <a:r>
                        <a:rPr lang="en-US" sz="2060" b="0" i="0" baseline="0" dirty="0" smtClean="0">
                          <a:latin typeface="Arial" panose="020B0604020202020204" pitchFamily="34" charset="0"/>
                          <a:cs typeface="Arial" panose="020B0604020202020204" pitchFamily="34" charset="0"/>
                        </a:rPr>
                        <a:t>difficulties in introducing quality assurance into cafes. [4]</a:t>
                      </a:r>
                    </a:p>
                    <a:p>
                      <a:pPr marL="692150" indent="-466725">
                        <a:buFont typeface="+mj-lt"/>
                        <a:buAutoNum type="alphaLcParenR"/>
                        <a:tabLst/>
                      </a:pPr>
                      <a:r>
                        <a:rPr lang="en-US" sz="2060" b="0" i="0" baseline="0" dirty="0" smtClean="0">
                          <a:latin typeface="Arial" panose="020B0604020202020204" pitchFamily="34" charset="0"/>
                          <a:cs typeface="Arial" panose="020B0604020202020204" pitchFamily="34" charset="0"/>
                        </a:rPr>
                        <a:t>Identify and explain </a:t>
                      </a:r>
                      <a:r>
                        <a:rPr lang="en-US" sz="2060" b="1" i="0" baseline="0" dirty="0" smtClean="0">
                          <a:latin typeface="Arial" panose="020B0604020202020204" pitchFamily="34" charset="0"/>
                          <a:cs typeface="Arial" panose="020B0604020202020204" pitchFamily="34" charset="0"/>
                        </a:rPr>
                        <a:t>two </a:t>
                      </a:r>
                      <a:r>
                        <a:rPr lang="en-US" sz="2060" b="0" i="0" baseline="0" dirty="0" smtClean="0">
                          <a:latin typeface="Arial" panose="020B0604020202020204" pitchFamily="34" charset="0"/>
                          <a:cs typeface="Arial" panose="020B0604020202020204" pitchFamily="34" charset="0"/>
                        </a:rPr>
                        <a:t>reasons why the owner of LM wants to introduce quality assurance. [6]</a:t>
                      </a:r>
                    </a:p>
                    <a:p>
                      <a:pPr marL="692150" indent="-466725">
                        <a:buFont typeface="+mj-lt"/>
                        <a:buAutoNum type="alphaLcParenR"/>
                        <a:tabLst/>
                      </a:pPr>
                      <a:r>
                        <a:rPr lang="en-US" sz="2060" b="0" i="0" baseline="0" dirty="0" smtClean="0">
                          <a:latin typeface="Arial" panose="020B0604020202020204" pitchFamily="34" charset="0"/>
                          <a:cs typeface="Arial" panose="020B0604020202020204" pitchFamily="34" charset="0"/>
                        </a:rPr>
                        <a:t>Do you think the owner of LM should charge higher prices in the café if quality assurance is introduced? Justify your answer. [6]</a:t>
                      </a:r>
                    </a:p>
                  </a:txBody>
                  <a:tcPr/>
                </a:tc>
              </a:tr>
            </a:tbl>
          </a:graphicData>
        </a:graphic>
      </p:graphicFrame>
      <p:sp>
        <p:nvSpPr>
          <p:cNvPr id="6" name="TextBox 5">
            <a:hlinkClick r:id="rId3" action="ppaction://hlinkfile"/>
          </p:cNvPr>
          <p:cNvSpPr txBox="1"/>
          <p:nvPr/>
        </p:nvSpPr>
        <p:spPr>
          <a:xfrm>
            <a:off x="8458200" y="6043527"/>
            <a:ext cx="352610" cy="553998"/>
          </a:xfrm>
          <a:prstGeom prst="rect">
            <a:avLst/>
          </a:prstGeom>
          <a:noFill/>
        </p:spPr>
        <p:txBody>
          <a:bodyPr wrap="square" lIns="0" tIns="0" rIns="0" bIns="0" rtlCol="0">
            <a:spAutoFit/>
          </a:bodyPr>
          <a:lstStyle/>
          <a:p>
            <a:pPr algn="ctr"/>
            <a:r>
              <a:rPr lang="en-GB" sz="3600" b="1" dirty="0" smtClean="0">
                <a:solidFill>
                  <a:srgbClr val="FF0000"/>
                </a:solidFill>
              </a:rPr>
              <a:t>?</a:t>
            </a:r>
            <a:endParaRPr lang="en-GB" sz="2000" b="1" dirty="0">
              <a:solidFill>
                <a:srgbClr val="FF0000"/>
              </a:solidFill>
            </a:endParaRPr>
          </a:p>
        </p:txBody>
      </p:sp>
    </p:spTree>
    <p:extLst>
      <p:ext uri="{BB962C8B-B14F-4D97-AF65-F5344CB8AC3E}">
        <p14:creationId xmlns:p14="http://schemas.microsoft.com/office/powerpoint/2010/main" val="2901545690"/>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3941810558"/>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600" b="1" dirty="0" smtClean="0"/>
              <a:t>Assignment Scenario</a:t>
            </a:r>
          </a:p>
        </p:txBody>
      </p:sp>
      <p:sp>
        <p:nvSpPr>
          <p:cNvPr id="2" name="Rectangle 1"/>
          <p:cNvSpPr/>
          <p:nvPr/>
        </p:nvSpPr>
        <p:spPr>
          <a:xfrm>
            <a:off x="304800" y="1143000"/>
            <a:ext cx="8534400" cy="5509200"/>
          </a:xfrm>
          <a:prstGeom prst="rect">
            <a:avLst/>
          </a:prstGeom>
        </p:spPr>
        <p:txBody>
          <a:bodyPr wrap="square">
            <a:spAutoFit/>
          </a:bodyPr>
          <a:lstStyle/>
          <a:p>
            <a:pPr marL="346075" indent="-346075">
              <a:buClr>
                <a:srgbClr val="00B050"/>
              </a:buClr>
              <a:buFont typeface="Wingdings 3" panose="05040102010807070707" pitchFamily="18" charset="2"/>
              <a:buChar char=""/>
            </a:pPr>
            <a:r>
              <a:rPr lang="en-GB" sz="2200" dirty="0">
                <a:latin typeface="Arial" panose="020B0604020202020204" pitchFamily="34" charset="0"/>
                <a:cs typeface="Arial" panose="020B0604020202020204" pitchFamily="34" charset="0"/>
              </a:rPr>
              <a:t>For this project you will need to select a company that produces or provides a range of products or services that employs at least 10 members of staff with a varied job range.</a:t>
            </a:r>
          </a:p>
          <a:p>
            <a:pPr marL="346075" indent="-346075">
              <a:buClr>
                <a:srgbClr val="00B050"/>
              </a:buClr>
              <a:buFont typeface="Wingdings 3" panose="05040102010807070707" pitchFamily="18" charset="2"/>
              <a:buChar char=""/>
            </a:pPr>
            <a:r>
              <a:rPr lang="en-GB" sz="2200" dirty="0">
                <a:latin typeface="Arial" panose="020B0604020202020204" pitchFamily="34" charset="0"/>
                <a:cs typeface="Arial" panose="020B0604020202020204" pitchFamily="34" charset="0"/>
              </a:rPr>
              <a:t>Ideally this company should have a production, distribution and sales side to it so that the staff employed do different work tasks, share resources among departments and should have rivals.</a:t>
            </a:r>
          </a:p>
          <a:p>
            <a:pPr marL="346075" indent="-346075">
              <a:buClr>
                <a:srgbClr val="00B050"/>
              </a:buClr>
              <a:buFont typeface="Wingdings 3" panose="05040102010807070707" pitchFamily="18" charset="2"/>
              <a:buChar char=""/>
            </a:pPr>
            <a:r>
              <a:rPr lang="en-GB" sz="2200" dirty="0">
                <a:latin typeface="Arial" panose="020B0604020202020204" pitchFamily="34" charset="0"/>
                <a:cs typeface="Arial" panose="020B0604020202020204" pitchFamily="34" charset="0"/>
              </a:rPr>
              <a:t>It can be within any industry, a shop that sells, a company that provides help and support packages, a delivery company, a restaurant or food shop but preferably not a franchise as this makes it difficult when it comes to rules and regulations that apply.</a:t>
            </a:r>
          </a:p>
          <a:p>
            <a:pPr marL="346075" indent="-346075">
              <a:buClr>
                <a:srgbClr val="00B050"/>
              </a:buClr>
              <a:buFont typeface="Wingdings 3" panose="05040102010807070707" pitchFamily="18" charset="2"/>
              <a:buChar char=""/>
            </a:pPr>
            <a:r>
              <a:rPr lang="en-GB" sz="2200" dirty="0">
                <a:latin typeface="Arial" panose="020B0604020202020204" pitchFamily="34" charset="0"/>
                <a:cs typeface="Arial" panose="020B0604020202020204" pitchFamily="34" charset="0"/>
              </a:rPr>
              <a:t>You can make up the company as long as you use the above guidance to set the limits of what the company does and sells. If you choose a company, it should be one you are familiar with and can research things like ownership, grants, staffing issues and laws that apply.</a:t>
            </a: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4.3 – Assessment Objectives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620111299"/>
              </p:ext>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23850" y="1143000"/>
            <a:ext cx="6610350" cy="5355312"/>
          </a:xfrm>
          <a:prstGeom prst="rect">
            <a:avLst/>
          </a:prstGeom>
        </p:spPr>
        <p:txBody>
          <a:bodyPr wrap="square">
            <a:spAutoFit/>
          </a:bodyPr>
          <a:lstStyle/>
          <a:p>
            <a:r>
              <a:rPr lang="en-GB" sz="2850" dirty="0">
                <a:latin typeface="Arial" panose="020B0604020202020204" pitchFamily="34" charset="0"/>
                <a:cs typeface="Arial" panose="020B0604020202020204" pitchFamily="34" charset="0"/>
              </a:rPr>
              <a:t>Outlines below are the objectives for this section of the Unit. They should be revised as part of the exam preparation.</a:t>
            </a:r>
          </a:p>
          <a:p>
            <a:r>
              <a:rPr lang="en-GB" sz="2850" b="1" dirty="0" smtClean="0">
                <a:latin typeface="Arial" panose="020B0604020202020204" pitchFamily="34" charset="0"/>
                <a:cs typeface="Arial" panose="020B0604020202020204" pitchFamily="34" charset="0"/>
              </a:rPr>
              <a:t>4.3.1 </a:t>
            </a:r>
            <a:r>
              <a:rPr lang="en-GB" sz="2850" b="1" dirty="0">
                <a:latin typeface="Arial" panose="020B0604020202020204" pitchFamily="34" charset="0"/>
                <a:cs typeface="Arial" panose="020B0604020202020204" pitchFamily="34" charset="0"/>
              </a:rPr>
              <a:t>Why quality is important and how quality production might be achieved:</a:t>
            </a:r>
          </a:p>
          <a:p>
            <a:pPr marL="533400" indent="-285750">
              <a:buClr>
                <a:srgbClr val="00B050"/>
              </a:buClr>
              <a:buFont typeface="Arial" panose="020B0604020202020204" pitchFamily="34" charset="0"/>
              <a:buChar char="•"/>
            </a:pPr>
            <a:r>
              <a:rPr lang="en-GB" sz="2850" dirty="0" smtClean="0">
                <a:latin typeface="Arial" panose="020B0604020202020204" pitchFamily="34" charset="0"/>
                <a:cs typeface="Arial" panose="020B0604020202020204" pitchFamily="34" charset="0"/>
              </a:rPr>
              <a:t>What </a:t>
            </a:r>
            <a:r>
              <a:rPr lang="en-GB" sz="2850" dirty="0">
                <a:latin typeface="Arial" panose="020B0604020202020204" pitchFamily="34" charset="0"/>
                <a:cs typeface="Arial" panose="020B0604020202020204" pitchFamily="34" charset="0"/>
              </a:rPr>
              <a:t>quality means; why it is important for all businesses</a:t>
            </a:r>
          </a:p>
          <a:p>
            <a:pPr marL="533400" indent="-285750">
              <a:buClr>
                <a:srgbClr val="00B050"/>
              </a:buClr>
              <a:buFont typeface="Arial" panose="020B0604020202020204" pitchFamily="34" charset="0"/>
              <a:buChar char="•"/>
            </a:pPr>
            <a:r>
              <a:rPr lang="en-GB" sz="2850" dirty="0" smtClean="0">
                <a:latin typeface="Arial" panose="020B0604020202020204" pitchFamily="34" charset="0"/>
                <a:cs typeface="Arial" panose="020B0604020202020204" pitchFamily="34" charset="0"/>
              </a:rPr>
              <a:t>Concept </a:t>
            </a:r>
            <a:r>
              <a:rPr lang="en-GB" sz="2850" dirty="0">
                <a:latin typeface="Arial" panose="020B0604020202020204" pitchFamily="34" charset="0"/>
                <a:cs typeface="Arial" panose="020B0604020202020204" pitchFamily="34" charset="0"/>
              </a:rPr>
              <a:t>of quality control and how businesses implement </a:t>
            </a:r>
            <a:r>
              <a:rPr lang="en-GB" sz="2850" dirty="0" smtClean="0">
                <a:latin typeface="Arial" panose="020B0604020202020204" pitchFamily="34" charset="0"/>
                <a:cs typeface="Arial" panose="020B0604020202020204" pitchFamily="34" charset="0"/>
              </a:rPr>
              <a:t>quality control</a:t>
            </a:r>
            <a:endParaRPr lang="en-GB" sz="2850" dirty="0">
              <a:latin typeface="Arial" panose="020B0604020202020204" pitchFamily="34" charset="0"/>
              <a:cs typeface="Arial" panose="020B0604020202020204" pitchFamily="34" charset="0"/>
            </a:endParaRPr>
          </a:p>
          <a:p>
            <a:pPr marL="533400" indent="-285750">
              <a:buClr>
                <a:srgbClr val="00B050"/>
              </a:buClr>
              <a:buFont typeface="Arial" panose="020B0604020202020204" pitchFamily="34" charset="0"/>
              <a:buChar char="•"/>
            </a:pPr>
            <a:r>
              <a:rPr lang="en-GB" sz="2850" dirty="0" smtClean="0">
                <a:latin typeface="Arial" panose="020B0604020202020204" pitchFamily="34" charset="0"/>
                <a:cs typeface="Arial" panose="020B0604020202020204" pitchFamily="34" charset="0"/>
              </a:rPr>
              <a:t>The </a:t>
            </a:r>
            <a:r>
              <a:rPr lang="en-GB" sz="2850" dirty="0">
                <a:latin typeface="Arial" panose="020B0604020202020204" pitchFamily="34" charset="0"/>
                <a:cs typeface="Arial" panose="020B0604020202020204" pitchFamily="34" charset="0"/>
              </a:rPr>
              <a:t>concept of quality assurance</a:t>
            </a:r>
          </a:p>
        </p:txBody>
      </p:sp>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4.3 – Glossary</a:t>
            </a:r>
            <a:endParaRPr lang="en-GB" sz="4000" b="1" dirty="0" smtClean="0"/>
          </a:p>
        </p:txBody>
      </p:sp>
      <p:sp>
        <p:nvSpPr>
          <p:cNvPr id="34" name="Rectangle 33"/>
          <p:cNvSpPr/>
          <p:nvPr/>
        </p:nvSpPr>
        <p:spPr>
          <a:xfrm>
            <a:off x="323528" y="1143000"/>
            <a:ext cx="8496944" cy="954107"/>
          </a:xfrm>
          <a:prstGeom prst="rect">
            <a:avLst/>
          </a:prstGeom>
        </p:spPr>
        <p:txBody>
          <a:bodyPr wrap="square">
            <a:spAutoFit/>
          </a:bodyPr>
          <a:lstStyle/>
          <a:p>
            <a:r>
              <a:rPr lang="en-GB" sz="2800" dirty="0" smtClean="0"/>
              <a:t>These are the technical terms you will need to know for the exam. Add them to your own Glossary.</a:t>
            </a:r>
            <a:endParaRPr lang="en-GB" sz="2800" dirty="0" smtClean="0">
              <a:latin typeface="Calibri" pitchFamily="34" charset="0"/>
              <a:cs typeface="Calibri" pitchFamily="34" charset="0"/>
            </a:endParaRPr>
          </a:p>
        </p:txBody>
      </p:sp>
      <p:sp>
        <p:nvSpPr>
          <p:cNvPr id="8" name="Rectangle 7"/>
          <p:cNvSpPr/>
          <p:nvPr/>
        </p:nvSpPr>
        <p:spPr>
          <a:xfrm>
            <a:off x="323850" y="1981200"/>
            <a:ext cx="8496622" cy="4832092"/>
          </a:xfrm>
          <a:prstGeom prst="rect">
            <a:avLst/>
          </a:prstGeom>
        </p:spPr>
        <p:txBody>
          <a:bodyPr wrap="square">
            <a:spAutoFit/>
          </a:bodyPr>
          <a:lstStyle/>
          <a:p>
            <a:pPr marL="0" indent="0">
              <a:buNone/>
            </a:pPr>
            <a:r>
              <a:rPr lang="en-US" sz="2700" b="1" dirty="0" smtClean="0"/>
              <a:t>Quality </a:t>
            </a:r>
            <a:r>
              <a:rPr lang="en-US" sz="2700" dirty="0" smtClean="0"/>
              <a:t>– To produce a goods or service which meets the customers needs.</a:t>
            </a:r>
          </a:p>
          <a:p>
            <a:pPr marL="0" indent="0">
              <a:buNone/>
            </a:pPr>
            <a:r>
              <a:rPr lang="en-US" sz="2700" b="1" dirty="0" smtClean="0"/>
              <a:t>Quality Control</a:t>
            </a:r>
            <a:r>
              <a:rPr lang="en-US" sz="2700" dirty="0" smtClean="0"/>
              <a:t> – The checking for quality at the end of the production process, whether it is the production of a product or service.</a:t>
            </a:r>
          </a:p>
          <a:p>
            <a:pPr marL="0" indent="0">
              <a:buNone/>
            </a:pPr>
            <a:r>
              <a:rPr lang="en-US" sz="2700" b="1" dirty="0" smtClean="0"/>
              <a:t>Quality Assurance – </a:t>
            </a:r>
            <a:r>
              <a:rPr lang="en-US" sz="2700" dirty="0" smtClean="0"/>
              <a:t>The checking for the quality standards throughout the production process, whether it is the production of a product or service.</a:t>
            </a:r>
          </a:p>
          <a:p>
            <a:pPr marL="0" indent="0">
              <a:buNone/>
            </a:pPr>
            <a:r>
              <a:rPr lang="en-US" sz="2700" b="1" dirty="0" smtClean="0"/>
              <a:t>Total Quality Management (TQM) – </a:t>
            </a:r>
            <a:r>
              <a:rPr lang="en-US" sz="2700" dirty="0" smtClean="0"/>
              <a:t>The continuous improvement of products by focusing on quality at each stage of production.</a:t>
            </a:r>
            <a:endParaRPr lang="en-US" sz="2700" b="1" dirty="0"/>
          </a:p>
        </p:txBody>
      </p:sp>
    </p:spTree>
    <p:extLst>
      <p:ext uri="{BB962C8B-B14F-4D97-AF65-F5344CB8AC3E}">
        <p14:creationId xmlns:p14="http://schemas.microsoft.com/office/powerpoint/2010/main" val="143116285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2800" dirty="0" smtClean="0"/>
              <a:t>4.3.1 – What Quality means and why its important</a:t>
            </a:r>
            <a:endParaRPr lang="en-GB" sz="2800" b="1" dirty="0" smtClean="0"/>
          </a:p>
        </p:txBody>
      </p:sp>
      <p:sp>
        <p:nvSpPr>
          <p:cNvPr id="8" name="Rectangle 7"/>
          <p:cNvSpPr/>
          <p:nvPr/>
        </p:nvSpPr>
        <p:spPr>
          <a:xfrm>
            <a:off x="304800" y="1143000"/>
            <a:ext cx="6663284" cy="5632311"/>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GB" sz="1980" dirty="0" smtClean="0"/>
              <a:t>Imagine you went to the shops and bought a track suit, took it home and found it had a tear in it – you would not be a happy customer. The business would get a bad reputation if this happened often and would lose sales .</a:t>
            </a:r>
          </a:p>
          <a:p>
            <a:pPr marL="269875" indent="-269875">
              <a:spcAft>
                <a:spcPts val="0"/>
              </a:spcAft>
              <a:buClr>
                <a:srgbClr val="00B050"/>
              </a:buClr>
              <a:buFont typeface="Wingdings 3" pitchFamily="18" charset="2"/>
              <a:buChar char=""/>
            </a:pPr>
            <a:r>
              <a:rPr lang="en-GB" sz="1980" dirty="0" smtClean="0"/>
              <a:t>You would return the product and expect a replacement. If the shop refused to replace the goods you would feel cheated and in some countries there are laws to protect the customer in this situation so the shops have to replace the goods or refund the price.</a:t>
            </a:r>
          </a:p>
          <a:p>
            <a:pPr marL="269875" indent="-269875">
              <a:spcAft>
                <a:spcPts val="0"/>
              </a:spcAft>
              <a:buClr>
                <a:srgbClr val="00B050"/>
              </a:buClr>
              <a:buFont typeface="Wingdings 3" pitchFamily="18" charset="2"/>
              <a:buChar char=""/>
            </a:pPr>
            <a:r>
              <a:rPr lang="en-GB" sz="1980" dirty="0" smtClean="0"/>
              <a:t>Therefore a business will try to ensure that the products or services are free of faults or defects.</a:t>
            </a:r>
          </a:p>
          <a:p>
            <a:pPr marL="688975" indent="-269875">
              <a:spcAft>
                <a:spcPts val="0"/>
              </a:spcAft>
              <a:buClr>
                <a:srgbClr val="00B050"/>
              </a:buClr>
              <a:buFont typeface="Arial" panose="020B0604020202020204" pitchFamily="34" charset="0"/>
              <a:buChar char="•"/>
            </a:pPr>
            <a:r>
              <a:rPr lang="en-GB" sz="1980" dirty="0" smtClean="0"/>
              <a:t>This will ensure that the business:</a:t>
            </a:r>
          </a:p>
          <a:p>
            <a:pPr marL="688975" indent="-269875">
              <a:spcAft>
                <a:spcPts val="0"/>
              </a:spcAft>
              <a:buClr>
                <a:srgbClr val="00B050"/>
              </a:buClr>
              <a:buFont typeface="Arial" panose="020B0604020202020204" pitchFamily="34" charset="0"/>
              <a:buChar char="•"/>
            </a:pPr>
            <a:r>
              <a:rPr lang="en-GB" sz="1980" dirty="0" smtClean="0"/>
              <a:t>Establishes a brand image</a:t>
            </a:r>
          </a:p>
          <a:p>
            <a:pPr marL="688975" indent="-269875">
              <a:spcAft>
                <a:spcPts val="0"/>
              </a:spcAft>
              <a:buClr>
                <a:srgbClr val="00B050"/>
              </a:buClr>
              <a:buFont typeface="Arial" panose="020B0604020202020204" pitchFamily="34" charset="0"/>
              <a:buChar char="•"/>
            </a:pPr>
            <a:r>
              <a:rPr lang="en-GB" sz="1980" dirty="0" smtClean="0"/>
              <a:t>Builds brand loyalty</a:t>
            </a:r>
          </a:p>
          <a:p>
            <a:pPr marL="688975" indent="-269875">
              <a:spcAft>
                <a:spcPts val="0"/>
              </a:spcAft>
              <a:buClr>
                <a:srgbClr val="00B050"/>
              </a:buClr>
              <a:buFont typeface="Arial" panose="020B0604020202020204" pitchFamily="34" charset="0"/>
              <a:buChar char="•"/>
            </a:pPr>
            <a:r>
              <a:rPr lang="en-GB" sz="1980" dirty="0" smtClean="0"/>
              <a:t>Will maintain a good reputation</a:t>
            </a:r>
          </a:p>
          <a:p>
            <a:pPr marL="688975" indent="-269875">
              <a:spcAft>
                <a:spcPts val="0"/>
              </a:spcAft>
              <a:buClr>
                <a:srgbClr val="00B050"/>
              </a:buClr>
              <a:buFont typeface="Arial" panose="020B0604020202020204" pitchFamily="34" charset="0"/>
              <a:buChar char="•"/>
            </a:pPr>
            <a:r>
              <a:rPr lang="en-GB" sz="1980" dirty="0" smtClean="0"/>
              <a:t>Will help increase sales</a:t>
            </a:r>
          </a:p>
          <a:p>
            <a:pPr marL="688975" indent="-269875">
              <a:spcAft>
                <a:spcPts val="0"/>
              </a:spcAft>
              <a:buClr>
                <a:srgbClr val="00B050"/>
              </a:buClr>
              <a:buFont typeface="Arial" panose="020B0604020202020204" pitchFamily="34" charset="0"/>
              <a:buChar char="•"/>
            </a:pPr>
            <a:r>
              <a:rPr lang="en-GB" sz="1980" dirty="0" smtClean="0"/>
              <a:t>Attract new customers.</a:t>
            </a:r>
            <a:endParaRPr lang="en-GB" sz="1980" dirty="0"/>
          </a:p>
        </p:txBody>
      </p:sp>
      <p:sp>
        <p:nvSpPr>
          <p:cNvPr id="10" name="Round Same Side Corner Rectangle 9">
            <a:hlinkClick r:id="rId3" action="ppaction://hlinksldjump"/>
          </p:cNvPr>
          <p:cNvSpPr/>
          <p:nvPr/>
        </p:nvSpPr>
        <p:spPr>
          <a:xfrm>
            <a:off x="5638800" y="685800"/>
            <a:ext cx="6096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235</a:t>
            </a:r>
            <a:endParaRPr lang="en-GB" sz="1000" b="1" dirty="0">
              <a:latin typeface="Arial" panose="020B0604020202020204" pitchFamily="34" charset="0"/>
              <a:cs typeface="Arial" panose="020B0604020202020204"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3866984231"/>
              </p:ext>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2800" dirty="0" smtClean="0"/>
              <a:t>4.3.1 – What Quality means and why its important</a:t>
            </a:r>
            <a:endParaRPr lang="en-GB" sz="2800" b="1" dirty="0" smtClean="0"/>
          </a:p>
        </p:txBody>
      </p:sp>
      <p:sp>
        <p:nvSpPr>
          <p:cNvPr id="8" name="Rectangle 7"/>
          <p:cNvSpPr/>
          <p:nvPr/>
        </p:nvSpPr>
        <p:spPr>
          <a:xfrm>
            <a:off x="304800" y="1143000"/>
            <a:ext cx="6663284" cy="5306068"/>
          </a:xfrm>
          <a:prstGeom prst="rect">
            <a:avLst/>
          </a:prstGeom>
        </p:spPr>
        <p:txBody>
          <a:bodyPr wrap="square">
            <a:spAutoFit/>
          </a:bodyPr>
          <a:lstStyle/>
          <a:p>
            <a:pPr marL="269875" indent="-269875">
              <a:spcAft>
                <a:spcPts val="600"/>
              </a:spcAft>
              <a:buClr>
                <a:srgbClr val="00B050"/>
              </a:buClr>
              <a:buFont typeface="Wingdings 3" pitchFamily="18" charset="2"/>
              <a:buChar char=""/>
            </a:pPr>
            <a:r>
              <a:rPr lang="en-GB" sz="1930" dirty="0" smtClean="0"/>
              <a:t>If the quality is not maintained the business will:</a:t>
            </a:r>
          </a:p>
          <a:p>
            <a:pPr marL="631825" indent="-269875">
              <a:spcAft>
                <a:spcPts val="600"/>
              </a:spcAft>
              <a:buClr>
                <a:srgbClr val="00B050"/>
              </a:buClr>
              <a:buFont typeface="Arial" pitchFamily="34" charset="0"/>
              <a:buChar char="•"/>
            </a:pPr>
            <a:r>
              <a:rPr lang="en-GB" sz="1930" dirty="0" smtClean="0"/>
              <a:t>Lose customers to other brands</a:t>
            </a:r>
          </a:p>
          <a:p>
            <a:pPr marL="631825" indent="-269875">
              <a:spcAft>
                <a:spcPts val="600"/>
              </a:spcAft>
              <a:buClr>
                <a:srgbClr val="00B050"/>
              </a:buClr>
              <a:buFont typeface="Arial" pitchFamily="34" charset="0"/>
              <a:buChar char="•"/>
            </a:pPr>
            <a:r>
              <a:rPr lang="en-GB" sz="1930" dirty="0" smtClean="0"/>
              <a:t>Have to replace faulty products or repeat poor service which raises production costs for the business.</a:t>
            </a:r>
          </a:p>
          <a:p>
            <a:pPr marL="631825" indent="-269875">
              <a:spcAft>
                <a:spcPts val="600"/>
              </a:spcAft>
              <a:buClr>
                <a:srgbClr val="00B050"/>
              </a:buClr>
              <a:buFont typeface="Arial" pitchFamily="34" charset="0"/>
              <a:buChar char="•"/>
            </a:pPr>
            <a:r>
              <a:rPr lang="en-GB" sz="1930" dirty="0" smtClean="0"/>
              <a:t>Have customers who tell other people about their experiences and this may give the business a bad reputation leading to lower sales and profits.</a:t>
            </a:r>
          </a:p>
          <a:p>
            <a:pPr marL="269875" indent="-269875">
              <a:spcAft>
                <a:spcPts val="600"/>
              </a:spcAft>
              <a:buClr>
                <a:srgbClr val="00B050"/>
              </a:buClr>
              <a:buFont typeface="Wingdings 3" pitchFamily="18" charset="2"/>
              <a:buChar char=""/>
            </a:pPr>
            <a:r>
              <a:rPr lang="en-GB" sz="1930" dirty="0" smtClean="0"/>
              <a:t>What does </a:t>
            </a:r>
            <a:r>
              <a:rPr lang="en-GB" sz="1930" b="1" dirty="0" smtClean="0"/>
              <a:t>quality</a:t>
            </a:r>
            <a:r>
              <a:rPr lang="en-GB" sz="1930" dirty="0" smtClean="0"/>
              <a:t> mean?</a:t>
            </a:r>
          </a:p>
          <a:p>
            <a:pPr marL="269875" indent="-269875">
              <a:spcAft>
                <a:spcPts val="600"/>
              </a:spcAft>
              <a:buClr>
                <a:srgbClr val="00B050"/>
              </a:buClr>
              <a:buFont typeface="Wingdings 3" pitchFamily="18" charset="2"/>
              <a:buChar char=""/>
            </a:pPr>
            <a:r>
              <a:rPr lang="en-GB" sz="1930" dirty="0" smtClean="0"/>
              <a:t>Quality does not just mean producing a high-quality product or service. Ask yourself – if you buy a low-priced  remote controlled toy car would you expect it to work as well as an expensive toy car? The answer will probably be no. But you do expect your low-priced product to be perfect and not have any faults.</a:t>
            </a:r>
          </a:p>
          <a:p>
            <a:pPr marL="269875" indent="-269875">
              <a:spcAft>
                <a:spcPts val="600"/>
              </a:spcAft>
              <a:buClr>
                <a:srgbClr val="00B050"/>
              </a:buClr>
              <a:buFont typeface="Wingdings 3" pitchFamily="18" charset="2"/>
              <a:buChar char=""/>
            </a:pPr>
            <a:r>
              <a:rPr lang="en-GB" sz="1930" dirty="0" smtClean="0">
                <a:solidFill>
                  <a:srgbClr val="0070C0"/>
                </a:solidFill>
              </a:rPr>
              <a:t>Remember that ‘</a:t>
            </a:r>
            <a:r>
              <a:rPr lang="en-GB" sz="1930" b="1" dirty="0" smtClean="0">
                <a:solidFill>
                  <a:srgbClr val="0070C0"/>
                </a:solidFill>
              </a:rPr>
              <a:t>quality</a:t>
            </a:r>
            <a:r>
              <a:rPr lang="en-GB" sz="1930" dirty="0" smtClean="0">
                <a:solidFill>
                  <a:srgbClr val="0070C0"/>
                </a:solidFill>
              </a:rPr>
              <a:t>’ does not only mean producing a high-quality product or service.</a:t>
            </a:r>
            <a:endParaRPr lang="en-GB" sz="1930" dirty="0">
              <a:solidFill>
                <a:srgbClr val="0070C0"/>
              </a:solidFill>
            </a:endParaRPr>
          </a:p>
        </p:txBody>
      </p:sp>
      <p:sp>
        <p:nvSpPr>
          <p:cNvPr id="6" name="Round Same Side Corner Rectangle 5">
            <a:hlinkClick r:id="rId3" action="ppaction://hlinksldjump"/>
          </p:cNvPr>
          <p:cNvSpPr/>
          <p:nvPr/>
        </p:nvSpPr>
        <p:spPr>
          <a:xfrm>
            <a:off x="6781800" y="685800"/>
            <a:ext cx="6096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235</a:t>
            </a:r>
            <a:endParaRPr lang="en-GB" sz="1000" b="1" dirty="0">
              <a:latin typeface="Arial" panose="020B0604020202020204" pitchFamily="34" charset="0"/>
              <a:cs typeface="Arial" panose="020B060402020202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3866984231"/>
              </p:ext>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4.3.1 –Quality – Activity 19.1</a:t>
            </a:r>
            <a:endParaRPr lang="en-GB" sz="3600" b="1" dirty="0" smtClean="0"/>
          </a:p>
        </p:txBody>
      </p:sp>
      <p:sp>
        <p:nvSpPr>
          <p:cNvPr id="8" name="Rectangle 7"/>
          <p:cNvSpPr/>
          <p:nvPr/>
        </p:nvSpPr>
        <p:spPr>
          <a:xfrm>
            <a:off x="304800" y="1143000"/>
            <a:ext cx="6663284" cy="1632755"/>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GB" sz="1430" dirty="0" smtClean="0">
                <a:solidFill>
                  <a:srgbClr val="0070C0"/>
                </a:solidFill>
              </a:rPr>
              <a:t>What do you expect, as a customer, from the following products or services.</a:t>
            </a:r>
          </a:p>
          <a:p>
            <a:pPr marL="566738" indent="-269875">
              <a:spcAft>
                <a:spcPts val="0"/>
              </a:spcAft>
              <a:buClr>
                <a:srgbClr val="00B050"/>
              </a:buClr>
              <a:buFont typeface="Arial" pitchFamily="34" charset="0"/>
              <a:buChar char="•"/>
            </a:pPr>
            <a:r>
              <a:rPr lang="en-GB" sz="1430" dirty="0" smtClean="0">
                <a:solidFill>
                  <a:srgbClr val="0070C0"/>
                </a:solidFill>
              </a:rPr>
              <a:t>A meal at McDonald’s</a:t>
            </a:r>
          </a:p>
          <a:p>
            <a:pPr marL="566738" indent="-269875">
              <a:spcAft>
                <a:spcPts val="0"/>
              </a:spcAft>
              <a:buClr>
                <a:srgbClr val="00B050"/>
              </a:buClr>
              <a:buFont typeface="Arial" pitchFamily="34" charset="0"/>
              <a:buChar char="•"/>
            </a:pPr>
            <a:r>
              <a:rPr lang="en-GB" sz="1430" dirty="0" smtClean="0">
                <a:solidFill>
                  <a:srgbClr val="0070C0"/>
                </a:solidFill>
              </a:rPr>
              <a:t>A meal at a restaurant at the Sail hotel in Dubai.</a:t>
            </a:r>
          </a:p>
          <a:p>
            <a:pPr marL="566738" indent="-269875">
              <a:spcAft>
                <a:spcPts val="0"/>
              </a:spcAft>
              <a:buClr>
                <a:srgbClr val="00B050"/>
              </a:buClr>
              <a:buFont typeface="Arial" pitchFamily="34" charset="0"/>
              <a:buChar char="•"/>
            </a:pPr>
            <a:r>
              <a:rPr lang="en-GB" sz="1430" dirty="0" smtClean="0">
                <a:solidFill>
                  <a:srgbClr val="0070C0"/>
                </a:solidFill>
              </a:rPr>
              <a:t>A Ferrari car</a:t>
            </a:r>
          </a:p>
          <a:p>
            <a:pPr marL="566738" indent="-269875">
              <a:spcAft>
                <a:spcPts val="0"/>
              </a:spcAft>
              <a:buClr>
                <a:srgbClr val="00B050"/>
              </a:buClr>
              <a:buFont typeface="Arial" pitchFamily="34" charset="0"/>
              <a:buChar char="•"/>
            </a:pPr>
            <a:r>
              <a:rPr lang="en-GB" sz="1430" dirty="0" err="1" smtClean="0">
                <a:solidFill>
                  <a:srgbClr val="0070C0"/>
                </a:solidFill>
              </a:rPr>
              <a:t>Tato’s</a:t>
            </a:r>
            <a:r>
              <a:rPr lang="en-GB" sz="1430" dirty="0" smtClean="0">
                <a:solidFill>
                  <a:srgbClr val="0070C0"/>
                </a:solidFill>
              </a:rPr>
              <a:t> </a:t>
            </a:r>
            <a:r>
              <a:rPr lang="en-GB" sz="1430" dirty="0" err="1" smtClean="0">
                <a:solidFill>
                  <a:srgbClr val="0070C0"/>
                </a:solidFill>
              </a:rPr>
              <a:t>Nano</a:t>
            </a:r>
            <a:r>
              <a:rPr lang="en-GB" sz="1430" dirty="0" smtClean="0">
                <a:solidFill>
                  <a:srgbClr val="0070C0"/>
                </a:solidFill>
              </a:rPr>
              <a:t> car</a:t>
            </a:r>
          </a:p>
          <a:p>
            <a:pPr marL="566738" indent="-269875">
              <a:spcAft>
                <a:spcPts val="0"/>
              </a:spcAft>
              <a:buClr>
                <a:srgbClr val="00B050"/>
              </a:buClr>
              <a:buFont typeface="Arial" pitchFamily="34" charset="0"/>
              <a:buChar char="•"/>
            </a:pPr>
            <a:r>
              <a:rPr lang="en-GB" sz="1430" dirty="0" smtClean="0">
                <a:solidFill>
                  <a:srgbClr val="0070C0"/>
                </a:solidFill>
              </a:rPr>
              <a:t>Football lessons from a coach at a hotel football club.</a:t>
            </a:r>
          </a:p>
          <a:p>
            <a:pPr marL="566738" indent="-269875">
              <a:spcAft>
                <a:spcPts val="0"/>
              </a:spcAft>
              <a:buClr>
                <a:srgbClr val="00B050"/>
              </a:buClr>
              <a:buFont typeface="Arial" pitchFamily="34" charset="0"/>
              <a:buChar char="•"/>
            </a:pPr>
            <a:r>
              <a:rPr lang="en-GB" sz="1430" dirty="0" smtClean="0">
                <a:solidFill>
                  <a:srgbClr val="0070C0"/>
                </a:solidFill>
              </a:rPr>
              <a:t>Football lessons from a coach at Liverpool FC.</a:t>
            </a:r>
          </a:p>
        </p:txBody>
      </p:sp>
      <p:sp>
        <p:nvSpPr>
          <p:cNvPr id="6" name="Round Same Side Corner Rectangle 5">
            <a:hlinkClick r:id="rId3" action="ppaction://hlinksldjump"/>
          </p:cNvPr>
          <p:cNvSpPr/>
          <p:nvPr/>
        </p:nvSpPr>
        <p:spPr>
          <a:xfrm>
            <a:off x="5638800" y="685800"/>
            <a:ext cx="6096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236</a:t>
            </a:r>
            <a:endParaRPr lang="en-GB" sz="1000" b="1" dirty="0">
              <a:latin typeface="Arial" panose="020B0604020202020204" pitchFamily="34" charset="0"/>
              <a:cs typeface="Arial" panose="020B0604020202020204" pitchFamily="34" charset="0"/>
            </a:endParaRPr>
          </a:p>
        </p:txBody>
      </p:sp>
      <p:sp>
        <p:nvSpPr>
          <p:cNvPr id="10" name="Rectangle 9"/>
          <p:cNvSpPr/>
          <p:nvPr/>
        </p:nvSpPr>
        <p:spPr>
          <a:xfrm>
            <a:off x="304800" y="4953000"/>
            <a:ext cx="6652014" cy="1632755"/>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GB" sz="1430" dirty="0" smtClean="0"/>
              <a:t>A manufacturing business needs a product with a good design, then it needs to ensure that it is manufacturing without any faults and the product needs to satisfy expectations with its level of customer service, delivery times and convenience.</a:t>
            </a:r>
          </a:p>
          <a:p>
            <a:pPr marL="269875" indent="-269875">
              <a:spcAft>
                <a:spcPts val="0"/>
              </a:spcAft>
              <a:buClr>
                <a:srgbClr val="00B050"/>
              </a:buClr>
              <a:buFont typeface="Wingdings 3" pitchFamily="18" charset="2"/>
              <a:buChar char=""/>
            </a:pPr>
            <a:r>
              <a:rPr lang="en-GB" sz="1430" dirty="0" smtClean="0"/>
              <a:t>Therefore quality is a very important part of any business in both the manufacturing and service sectors. There are several ways businesses can ensure that they produce a good quality product or provide a good service.</a:t>
            </a:r>
          </a:p>
        </p:txBody>
      </p:sp>
      <p:pic>
        <p:nvPicPr>
          <p:cNvPr id="1026" name="Picture 2" descr="http://www.mcdonalds.com/content/dam/McDonalds/bundleinstance/mcdonalds-Double-Quarter-Pounder-with-Cheese-Extra-Value-Meals.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3083596"/>
            <a:ext cx="1089827" cy="1176697"/>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8" name="Picture 4" descr="http://www.marshu.com/images-website/collection-architecture/burj-al-arab-hotel-emirates/burj-al-arab-dubai-hotel-sail-arab-emirates-11.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2270" r="3193" b="13863"/>
          <a:stretch/>
        </p:blipFill>
        <p:spPr bwMode="auto">
          <a:xfrm>
            <a:off x="1623226" y="3717577"/>
            <a:ext cx="891373" cy="1199701"/>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http://488gtb.ferrari.com/img/carHom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11248" y="2958882"/>
            <a:ext cx="2515708" cy="1145391"/>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http://motoringedge.com/wp-content/uploads/2014/05/nanotwisthome.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3635" t="5655" r="15152" b="7579"/>
          <a:stretch/>
        </p:blipFill>
        <p:spPr bwMode="auto">
          <a:xfrm>
            <a:off x="3241273" y="3770057"/>
            <a:ext cx="1711727" cy="1147221"/>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4" name="Picture 10" descr="http://www.perthstjohnstonefc.co.uk/images/community-coach-education-play-respect.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29200" y="2643142"/>
            <a:ext cx="1699014" cy="1090658"/>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6" name="Picture 12" descr="http://www.themalaysiantimes.com.my/wp-content/uploads/2013/12/Liverpool-academy-0011.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263977" y="3847558"/>
            <a:ext cx="1692837" cy="1015702"/>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aphicFrame>
        <p:nvGraphicFramePr>
          <p:cNvPr id="14" name="Table 13"/>
          <p:cNvGraphicFramePr>
            <a:graphicFrameLocks noGrp="1"/>
          </p:cNvGraphicFramePr>
          <p:nvPr>
            <p:extLst>
              <p:ext uri="{D42A27DB-BD31-4B8C-83A1-F6EECF244321}">
                <p14:modId xmlns:p14="http://schemas.microsoft.com/office/powerpoint/2010/main" val="3866984231"/>
              </p:ext>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10"/>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10"/>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10"/>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10"/>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10"/>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5" name="Picture 4" descr="Think About"/>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smtClean="0"/>
              <a:t>4.3.2 </a:t>
            </a:r>
            <a:r>
              <a:rPr lang="en-GB" sz="3600" smtClean="0"/>
              <a:t>– Quality </a:t>
            </a:r>
            <a:r>
              <a:rPr lang="en-GB" sz="3600" dirty="0" smtClean="0"/>
              <a:t>Control</a:t>
            </a:r>
            <a:endParaRPr lang="en-GB" sz="3600" b="1" dirty="0" smtClean="0"/>
          </a:p>
        </p:txBody>
      </p:sp>
      <p:sp>
        <p:nvSpPr>
          <p:cNvPr id="6" name="Round Same Side Corner Rectangle 5">
            <a:hlinkClick r:id="rId3" action="ppaction://hlinksldjump"/>
          </p:cNvPr>
          <p:cNvSpPr/>
          <p:nvPr/>
        </p:nvSpPr>
        <p:spPr>
          <a:xfrm>
            <a:off x="5638800" y="685800"/>
            <a:ext cx="6096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236</a:t>
            </a:r>
            <a:endParaRPr lang="en-GB" sz="1000" b="1" dirty="0">
              <a:latin typeface="Arial" panose="020B0604020202020204" pitchFamily="34" charset="0"/>
              <a:cs typeface="Arial" panose="020B0604020202020204" pitchFamily="34" charset="0"/>
            </a:endParaRPr>
          </a:p>
        </p:txBody>
      </p:sp>
      <p:sp>
        <p:nvSpPr>
          <p:cNvPr id="10" name="Rectangle 9"/>
          <p:cNvSpPr/>
          <p:nvPr/>
        </p:nvSpPr>
        <p:spPr>
          <a:xfrm>
            <a:off x="304800" y="1143000"/>
            <a:ext cx="6663284" cy="5755422"/>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GB" sz="1560" dirty="0" smtClean="0"/>
              <a:t>A traditional way to make sure that products went out of factories with no defects was to have </a:t>
            </a:r>
            <a:r>
              <a:rPr lang="en-GB" sz="1560" b="1" dirty="0" smtClean="0"/>
              <a:t>Quality Control</a:t>
            </a:r>
            <a:r>
              <a:rPr lang="en-GB" sz="1560" dirty="0" smtClean="0"/>
              <a:t> departments whose job it was to take the samples at regular intervals to check for errors. If errors or faults were found then a whole batch of production might have to be scrapped or reworked.</a:t>
            </a:r>
          </a:p>
          <a:p>
            <a:pPr marL="269875" indent="-269875">
              <a:spcAft>
                <a:spcPts val="0"/>
              </a:spcAft>
              <a:buClr>
                <a:srgbClr val="00B050"/>
              </a:buClr>
              <a:buFont typeface="Wingdings 3" pitchFamily="18" charset="2"/>
              <a:buChar char=""/>
            </a:pPr>
            <a:r>
              <a:rPr lang="en-GB" sz="1560" dirty="0" smtClean="0"/>
              <a:t>The Quality Control department would check that quality was being maintained during the production of goods, try to eliminate errors before they occurred, and find any defective products before they occurred, and find any defective products before they want out of the factory to the customers.</a:t>
            </a:r>
          </a:p>
          <a:p>
            <a:pPr marL="269875" indent="-269875">
              <a:spcAft>
                <a:spcPts val="0"/>
              </a:spcAft>
              <a:buClr>
                <a:srgbClr val="00B050"/>
              </a:buClr>
              <a:buFont typeface="Wingdings 3" pitchFamily="18" charset="2"/>
              <a:buChar char=""/>
            </a:pPr>
            <a:r>
              <a:rPr lang="en-GB" sz="1560" dirty="0" smtClean="0"/>
              <a:t>A business may also use a ‘</a:t>
            </a:r>
            <a:r>
              <a:rPr lang="en-GB" sz="1560" b="1" dirty="0" smtClean="0"/>
              <a:t>mystery customer</a:t>
            </a:r>
            <a:r>
              <a:rPr lang="en-GB" sz="1560" dirty="0" smtClean="0"/>
              <a:t>’ to test out the service to check if the quality is as expected.</a:t>
            </a:r>
          </a:p>
          <a:p>
            <a:pPr marL="269875" indent="-269875">
              <a:spcAft>
                <a:spcPts val="0"/>
              </a:spcAft>
              <a:buClr>
                <a:srgbClr val="00B050"/>
              </a:buClr>
              <a:buFont typeface="Wingdings 3" pitchFamily="18" charset="2"/>
              <a:buChar char=""/>
            </a:pPr>
            <a:r>
              <a:rPr lang="en-GB" sz="1560" b="1" dirty="0" smtClean="0"/>
              <a:t>Advantages include:</a:t>
            </a:r>
          </a:p>
          <a:p>
            <a:pPr marL="566738" indent="-269875">
              <a:spcAft>
                <a:spcPts val="0"/>
              </a:spcAft>
              <a:buClr>
                <a:srgbClr val="00B050"/>
              </a:buClr>
              <a:buFont typeface="Arial" pitchFamily="34" charset="0"/>
              <a:buChar char="•"/>
            </a:pPr>
            <a:r>
              <a:rPr lang="en-GB" sz="1560" dirty="0" smtClean="0"/>
              <a:t>Tried to eliminate faults or errors before the customer receives the product or service.</a:t>
            </a:r>
          </a:p>
          <a:p>
            <a:pPr marL="566738" indent="-269875">
              <a:spcAft>
                <a:spcPts val="0"/>
              </a:spcAft>
              <a:buClr>
                <a:srgbClr val="00B050"/>
              </a:buClr>
              <a:buFont typeface="Arial" pitchFamily="34" charset="0"/>
              <a:buChar char="•"/>
            </a:pPr>
            <a:r>
              <a:rPr lang="en-GB" sz="1560" dirty="0" smtClean="0"/>
              <a:t>Less training required for the workers</a:t>
            </a:r>
          </a:p>
          <a:p>
            <a:pPr marL="269875" indent="-269875">
              <a:spcAft>
                <a:spcPts val="0"/>
              </a:spcAft>
              <a:buClr>
                <a:srgbClr val="00B050"/>
              </a:buClr>
              <a:buFont typeface="Wingdings 3" pitchFamily="18" charset="2"/>
              <a:buChar char=""/>
            </a:pPr>
            <a:r>
              <a:rPr lang="en-GB" sz="1560" b="1" dirty="0" smtClean="0"/>
              <a:t>Disadvantages include:</a:t>
            </a:r>
          </a:p>
          <a:p>
            <a:pPr marL="566738" indent="-269875">
              <a:spcAft>
                <a:spcPts val="0"/>
              </a:spcAft>
              <a:buClr>
                <a:srgbClr val="00B050"/>
              </a:buClr>
              <a:buFont typeface="Arial" pitchFamily="34" charset="0"/>
              <a:buChar char="•"/>
            </a:pPr>
            <a:r>
              <a:rPr lang="en-GB" sz="1560" dirty="0" smtClean="0"/>
              <a:t>Expensive as employees need to be paid to check the product or service</a:t>
            </a:r>
          </a:p>
          <a:p>
            <a:pPr marL="566738" indent="-269875">
              <a:spcAft>
                <a:spcPts val="0"/>
              </a:spcAft>
              <a:buClr>
                <a:srgbClr val="00B050"/>
              </a:buClr>
              <a:buFont typeface="Arial" pitchFamily="34" charset="0"/>
              <a:buChar char="•"/>
            </a:pPr>
            <a:r>
              <a:rPr lang="en-GB" sz="1560" dirty="0" smtClean="0"/>
              <a:t>Identifies the fault but does not find why the fault occurred and therefore is difficult to remove the problem.</a:t>
            </a:r>
          </a:p>
          <a:p>
            <a:pPr marL="566738" indent="-269875">
              <a:spcAft>
                <a:spcPts val="0"/>
              </a:spcAft>
              <a:buClr>
                <a:srgbClr val="00B050"/>
              </a:buClr>
              <a:buFont typeface="Arial" pitchFamily="34" charset="0"/>
              <a:buChar char="•"/>
            </a:pPr>
            <a:r>
              <a:rPr lang="en-GB" sz="1560" dirty="0" smtClean="0"/>
              <a:t>Increased costs if products have to be scrapped or reworked or service repeated.</a:t>
            </a:r>
          </a:p>
        </p:txBody>
      </p:sp>
      <p:graphicFrame>
        <p:nvGraphicFramePr>
          <p:cNvPr id="8" name="Table 7"/>
          <p:cNvGraphicFramePr>
            <a:graphicFrameLocks noGrp="1"/>
          </p:cNvGraphicFramePr>
          <p:nvPr>
            <p:extLst>
              <p:ext uri="{D42A27DB-BD31-4B8C-83A1-F6EECF244321}">
                <p14:modId xmlns:p14="http://schemas.microsoft.com/office/powerpoint/2010/main" val="3866984231"/>
              </p:ext>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28859</TotalTime>
  <Words>3263</Words>
  <Application>Microsoft Office PowerPoint</Application>
  <PresentationFormat>On-screen Show (4:3)</PresentationFormat>
  <Paragraphs>228</Paragraphs>
  <Slides>17</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Lucida Sans Unicode</vt:lpstr>
      <vt:lpstr>Times New Roman</vt:lpstr>
      <vt:lpstr>Verdana</vt:lpstr>
      <vt:lpstr>Wingdings 2</vt:lpstr>
      <vt:lpstr>Wingdings 3</vt:lpstr>
      <vt:lpstr>Enderoth</vt:lpstr>
      <vt:lpstr>PowerPoint Presentation</vt:lpstr>
      <vt:lpstr>How to Answer a Paper 2 Question</vt:lpstr>
      <vt:lpstr>Assignment Scenario</vt:lpstr>
      <vt:lpstr>4.3 – Assessment Objectives</vt:lpstr>
      <vt:lpstr>4.3 – Glossary</vt:lpstr>
      <vt:lpstr>4.3.1 – What Quality means and why its important</vt:lpstr>
      <vt:lpstr>4.3.1 – What Quality means and why its important</vt:lpstr>
      <vt:lpstr>4.3.1 –Quality – Activity 19.1</vt:lpstr>
      <vt:lpstr>4.3.2 – Quality Control</vt:lpstr>
      <vt:lpstr>4.3.2 – Quality Assurance</vt:lpstr>
      <vt:lpstr>4.3.2 – Total Quality Management (TQM)</vt:lpstr>
      <vt:lpstr>4.3.2 – Total Quality Management (TQM)</vt:lpstr>
      <vt:lpstr>4.3.2 – Quality – Case Study Example</vt:lpstr>
      <vt:lpstr>4.3.3 – Assuring Customers of Quality</vt:lpstr>
      <vt:lpstr>4.3.3 – Assuring Customers of Quality</vt:lpstr>
      <vt:lpstr>Exam Style Questions – Paper 1</vt:lpstr>
      <vt:lpstr>Exam Style Questions – Paper 1</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1277</cp:revision>
  <cp:lastPrinted>2014-01-22T18:25:48Z</cp:lastPrinted>
  <dcterms:created xsi:type="dcterms:W3CDTF">2008-03-12T11:01:44Z</dcterms:created>
  <dcterms:modified xsi:type="dcterms:W3CDTF">2016-10-05T17:59:40Z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